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2"/>
  </p:notesMasterIdLst>
  <p:sldIdLst>
    <p:sldId id="407" r:id="rId2"/>
    <p:sldId id="377" r:id="rId3"/>
    <p:sldId id="387" r:id="rId4"/>
    <p:sldId id="288" r:id="rId5"/>
    <p:sldId id="389" r:id="rId6"/>
    <p:sldId id="408" r:id="rId7"/>
    <p:sldId id="409" r:id="rId8"/>
    <p:sldId id="410" r:id="rId9"/>
    <p:sldId id="411" r:id="rId10"/>
    <p:sldId id="412" r:id="rId11"/>
    <p:sldId id="413" r:id="rId12"/>
    <p:sldId id="414" r:id="rId13"/>
    <p:sldId id="415" r:id="rId14"/>
    <p:sldId id="418" r:id="rId15"/>
    <p:sldId id="419" r:id="rId16"/>
    <p:sldId id="416" r:id="rId17"/>
    <p:sldId id="417" r:id="rId18"/>
    <p:sldId id="420" r:id="rId19"/>
    <p:sldId id="421" r:id="rId20"/>
    <p:sldId id="398" r:id="rId21"/>
  </p:sldIdLst>
  <p:sldSz cx="12192000" cy="6858000"/>
  <p:notesSz cx="6858000" cy="9144000"/>
  <p:embeddedFontLst>
    <p:embeddedFont>
      <p:font typeface="Helvetica Neue" panose="020B0604020202020204" charset="-52"/>
      <p:regular r:id="rId23"/>
    </p:embeddedFont>
    <p:embeddedFont>
      <p:font typeface="Poppins" panose="00000500000000000000" pitchFamily="2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64" userDrawn="1">
          <p15:clr>
            <a:srgbClr val="A4A3A4"/>
          </p15:clr>
        </p15:guide>
        <p15:guide id="4" pos="7416" userDrawn="1">
          <p15:clr>
            <a:srgbClr val="A4A3A4"/>
          </p15:clr>
        </p15:guide>
        <p15:guide id="5" orient="horz" pos="312" userDrawn="1">
          <p15:clr>
            <a:srgbClr val="A4A3A4"/>
          </p15:clr>
        </p15:guide>
        <p15:guide id="6" orient="horz" pos="400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1B64D"/>
    <a:srgbClr val="211D70"/>
    <a:srgbClr val="81BADC"/>
    <a:srgbClr val="2E289C"/>
    <a:srgbClr val="FFCB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97" d="100"/>
          <a:sy n="97" d="100"/>
        </p:scale>
        <p:origin x="1074" y="306"/>
      </p:cViewPr>
      <p:guideLst>
        <p:guide orient="horz" pos="2160"/>
        <p:guide pos="3840"/>
        <p:guide pos="264"/>
        <p:guide pos="7416"/>
        <p:guide orient="horz" pos="312"/>
        <p:guide orient="horz" pos="40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3A4F23-B793-4837-BA24-6384A9E7A941}" type="datetimeFigureOut">
              <a:rPr lang="en-US" smtClean="0"/>
              <a:t>11/27/2025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03D57A-160B-44EA-930E-3598F49709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3939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E67247-E437-A063-BC1D-FACBDD0AE1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DA169E-EF03-4EAE-3AEC-844A38C288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98C6AD-9740-3020-97D1-FE8252007B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403E6-E7C5-41A2-81C1-C197E46032CB}" type="datetimeFigureOut">
              <a:rPr lang="en-US" smtClean="0"/>
              <a:t>11/27/2025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A9AB1E-3270-E0B4-71C9-2B32F28D4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54B8D-28F7-6025-226B-B2875FB7B3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F5C53-E9C9-4587-92F9-D45C3B3E28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9301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EB82CB-D55C-413B-3D6D-627DF2B576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7356F8-F1C1-CC7D-C4CE-73C2A4575A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0DADC3-0DFE-8FBF-E917-34D178B0B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403E6-E7C5-41A2-81C1-C197E46032CB}" type="datetimeFigureOut">
              <a:rPr lang="en-US" smtClean="0"/>
              <a:t>11/27/2025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03DEC4-5C2F-577D-41A5-ADBE7D371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52CA1C-C02E-9FD3-F19F-B619F5FBF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F5C53-E9C9-4587-92F9-D45C3B3E28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0836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84E0D-703C-9DCE-6000-0EDC96F89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F18C73-E841-FC7A-AE81-864FC2E1DC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BC3282-E5AB-75DA-F299-AB5CEA1FDD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403E6-E7C5-41A2-81C1-C197E46032CB}" type="datetimeFigureOut">
              <a:rPr lang="en-US" smtClean="0"/>
              <a:t>11/27/2025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4F7ACE-26EF-7F4F-5069-CA070FEDD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723D75-FD39-192C-373F-BD4774BD7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F5C53-E9C9-4587-92F9-D45C3B3E28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523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9BA7D0-7045-166B-E13D-0AE32EE952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82DA80-F5D2-3015-C4E6-73CE4FCC1B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73E6BB-E1B3-EECA-4D7B-42CE14382D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3D4AB2-3384-8307-4994-AA4B34BAC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403E6-E7C5-41A2-81C1-C197E46032CB}" type="datetimeFigureOut">
              <a:rPr lang="en-US" smtClean="0"/>
              <a:t>11/27/2025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F35AD1-9F26-DAA9-D836-E649AA568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587635-1239-4616-5A26-624157AAF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F5C53-E9C9-4587-92F9-D45C3B3E28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699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991AB-C0EC-002E-6336-72635AB16D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532F08-63E6-7023-9838-89BF35E2D4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1895E3-84EB-0F2A-D37A-B6FDC26558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E1F429-F49C-32D2-9A97-6D34BDA510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2F974A-DD21-7705-CB9A-53F09E4998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BDD050F-7AA3-CB2C-376C-8D26D5F50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403E6-E7C5-41A2-81C1-C197E46032CB}" type="datetimeFigureOut">
              <a:rPr lang="en-US" smtClean="0"/>
              <a:t>11/27/2025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699BF44-D573-7486-19B3-D79E5C64D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5988BBB-81C7-0E2B-1E61-AC07968DD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F5C53-E9C9-4587-92F9-D45C3B3E28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3861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712681-8282-A8B8-F71E-D356E9298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0AA99E-0855-1DE3-F2F5-F6D0930534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403E6-E7C5-41A2-81C1-C197E46032CB}" type="datetimeFigureOut">
              <a:rPr lang="en-US" smtClean="0"/>
              <a:t>11/27/2025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C57C4D-70DB-E932-8DBB-19FEEFEB3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89F729-49E0-1F7F-BED1-37037EEC4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F5C53-E9C9-4587-92F9-D45C3B3E28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4039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B010D5-E76B-0C06-2363-D74D7B148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403E6-E7C5-41A2-81C1-C197E46032CB}" type="datetimeFigureOut">
              <a:rPr lang="en-US" smtClean="0"/>
              <a:t>11/27/2025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6B9F9D9-A600-93E5-2D47-BBAE888D3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034A34-D4AF-19ED-349A-CEF7587D2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F5C53-E9C9-4587-92F9-D45C3B3E28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9739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2BA30-F648-E457-38C3-A111CA3C6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46ED9-BC03-9BD1-5740-E360BED16D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6E01E1-0F96-4DB8-0FD6-B7EDA38347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0D0A9F-303D-B6EB-CED2-22A78089A7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403E6-E7C5-41A2-81C1-C197E46032CB}" type="datetimeFigureOut">
              <a:rPr lang="en-US" smtClean="0"/>
              <a:t>11/27/2025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82A00C-4EC4-481F-B953-EA5676FAA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528747-7C50-FB0E-3563-C7420DA7B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F5C53-E9C9-4587-92F9-D45C3B3E28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2105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D4204A-79A7-5203-B224-89393B3E4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84A6E2-6001-568F-B591-BC9BF61D0B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B10E0D-882B-0166-0109-45732F2014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A4CA4F-992B-B1A4-9EC1-08E9BD730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403E6-E7C5-41A2-81C1-C197E46032CB}" type="datetimeFigureOut">
              <a:rPr lang="en-US" smtClean="0"/>
              <a:t>11/27/2025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8A8BD5-3D67-F343-9EB8-2CE537149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5A92F4-9D01-02B4-F0D0-2DB990BEC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F5C53-E9C9-4587-92F9-D45C3B3E28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2263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62ACF-7D10-290D-4BA8-D9A1C3EB2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CBFB58-5D7C-A302-27EA-69F186CA04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DA14D8-256F-C929-3C4C-DA7EBA1A45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403E6-E7C5-41A2-81C1-C197E46032CB}" type="datetimeFigureOut">
              <a:rPr lang="en-US" smtClean="0"/>
              <a:t>11/27/2025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41C99C-1E2B-06F0-A20A-97BFA53DB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75E4B2-5F50-F36A-36A7-3F875EC48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F5C53-E9C9-4587-92F9-D45C3B3E28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1342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A4C8D40-2307-4EEB-3F74-EEE30C92A6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14D27F-A0F4-4918-DDCF-A1E84EEA7C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242B45-6711-7DAE-FB78-CE1F6D11AB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403E6-E7C5-41A2-81C1-C197E46032CB}" type="datetimeFigureOut">
              <a:rPr lang="en-US" smtClean="0"/>
              <a:t>11/27/2025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C16214-E92E-1CF3-31EA-84D83497D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B2C224-8983-A727-3D1C-E3DD3E99D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F5C53-E9C9-4587-92F9-D45C3B3E28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3968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AFDC975-46C1-63F7-10CC-FDB02261F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BD4208-9899-AE59-64DF-B907561632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2DB4E2-BAAB-3BCE-A655-0DD4CE7176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A403E6-E7C5-41A2-81C1-C197E46032CB}" type="datetimeFigureOut">
              <a:rPr lang="en-US" smtClean="0"/>
              <a:t>11/27/2025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6DBF36-4EA5-FBBF-474A-83D24FF0B0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D0D5DC-7EB2-5815-674A-B579C9D61F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EF5C53-E9C9-4587-92F9-D45C3B3E28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713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eg"/><Relationship Id="rId7" Type="http://schemas.openxmlformats.org/officeDocument/2006/relationships/image" Target="../media/image10.svg"/><Relationship Id="rId12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4.svg"/><Relationship Id="rId5" Type="http://schemas.openxmlformats.org/officeDocument/2006/relationships/image" Target="../media/image8.sv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sv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10" Type="http://schemas.openxmlformats.org/officeDocument/2006/relationships/image" Target="../media/image22.svg"/><Relationship Id="rId4" Type="http://schemas.openxmlformats.org/officeDocument/2006/relationships/image" Target="../media/image16.svg"/><Relationship Id="rId9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10" Type="http://schemas.openxmlformats.org/officeDocument/2006/relationships/image" Target="../media/image22.svg"/><Relationship Id="rId4" Type="http://schemas.openxmlformats.org/officeDocument/2006/relationships/image" Target="../media/image16.svg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10" Type="http://schemas.openxmlformats.org/officeDocument/2006/relationships/image" Target="../media/image22.svg"/><Relationship Id="rId4" Type="http://schemas.openxmlformats.org/officeDocument/2006/relationships/image" Target="../media/image16.svg"/><Relationship Id="rId9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10" Type="http://schemas.openxmlformats.org/officeDocument/2006/relationships/image" Target="../media/image22.svg"/><Relationship Id="rId4" Type="http://schemas.openxmlformats.org/officeDocument/2006/relationships/image" Target="../media/image16.svg"/><Relationship Id="rId9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10" Type="http://schemas.openxmlformats.org/officeDocument/2006/relationships/image" Target="../media/image22.svg"/><Relationship Id="rId4" Type="http://schemas.openxmlformats.org/officeDocument/2006/relationships/image" Target="../media/image16.svg"/><Relationship Id="rId9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10" Type="http://schemas.openxmlformats.org/officeDocument/2006/relationships/image" Target="../media/image22.svg"/><Relationship Id="rId4" Type="http://schemas.openxmlformats.org/officeDocument/2006/relationships/image" Target="../media/image16.svg"/><Relationship Id="rId9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10" Type="http://schemas.openxmlformats.org/officeDocument/2006/relationships/image" Target="../media/image22.svg"/><Relationship Id="rId4" Type="http://schemas.openxmlformats.org/officeDocument/2006/relationships/image" Target="../media/image16.svg"/><Relationship Id="rId9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10" Type="http://schemas.openxmlformats.org/officeDocument/2006/relationships/image" Target="../media/image22.svg"/><Relationship Id="rId4" Type="http://schemas.openxmlformats.org/officeDocument/2006/relationships/image" Target="../media/image16.svg"/><Relationship Id="rId9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ogo_sentrex___music (1080p) (2)">
            <a:hlinkClick r:id="" action="ppaction://media"/>
            <a:extLst>
              <a:ext uri="{FF2B5EF4-FFF2-40B4-BE49-F238E27FC236}">
                <a16:creationId xmlns:a16="http://schemas.microsoft.com/office/drawing/2014/main" id="{3E136608-F069-4145-A438-0C1B0172D1A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1194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49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43E6AB-A01D-C4AC-FF2A-DFA934C1D7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in a white uniform cleaning a floor&#10;&#10;AI-generated content may be incorrect.">
            <a:extLst>
              <a:ext uri="{FF2B5EF4-FFF2-40B4-BE49-F238E27FC236}">
                <a16:creationId xmlns:a16="http://schemas.microsoft.com/office/drawing/2014/main" id="{E556D72B-3063-CF0C-DEAA-5B8AC7E499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4F8D3A8-6593-F384-713D-CD0B177A25D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11D70">
              <a:alpha val="9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195D408-563B-1030-D741-7319F3739CC2}"/>
              </a:ext>
            </a:extLst>
          </p:cNvPr>
          <p:cNvSpPr txBox="1"/>
          <p:nvPr/>
        </p:nvSpPr>
        <p:spPr>
          <a:xfrm>
            <a:off x="605790" y="3668863"/>
            <a:ext cx="5890260" cy="12862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42915">
              <a:lnSpc>
                <a:spcPct val="90000"/>
              </a:lnSpc>
              <a:spcBef>
                <a:spcPct val="0"/>
              </a:spcBef>
              <a:spcAft>
                <a:spcPts val="422"/>
              </a:spcAft>
              <a:defRPr sz="4400" b="0">
                <a:solidFill>
                  <a:srgbClr val="292C5A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r>
              <a:rPr lang="en-US" sz="2800" dirty="0">
                <a:solidFill>
                  <a:srgbClr val="41B64D"/>
                </a:solidFill>
                <a:latin typeface="Poppins" panose="00000500000000000000" pitchFamily="2" charset="0"/>
                <a:ea typeface="+mj-ea"/>
                <a:cs typeface="Poppins" panose="00000500000000000000" pitchFamily="2" charset="0"/>
              </a:rPr>
              <a:t>Awareness Training for</a:t>
            </a:r>
          </a:p>
          <a:p>
            <a:pPr defTabSz="642915">
              <a:lnSpc>
                <a:spcPct val="90000"/>
              </a:lnSpc>
              <a:spcBef>
                <a:spcPct val="0"/>
              </a:spcBef>
              <a:spcAft>
                <a:spcPts val="422"/>
              </a:spcAft>
              <a:defRPr sz="4400" b="0">
                <a:solidFill>
                  <a:srgbClr val="292C5A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r>
              <a:rPr lang="en-US" sz="5400" b="1" dirty="0">
                <a:solidFill>
                  <a:schemeClr val="bg1"/>
                </a:solidFill>
                <a:latin typeface="Poppins" panose="00000500000000000000" pitchFamily="2" charset="0"/>
                <a:ea typeface="+mj-ea"/>
                <a:cs typeface="Poppins" panose="00000500000000000000" pitchFamily="2" charset="0"/>
              </a:rPr>
              <a:t>Modern Slavery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23E14D3-B213-29DD-7749-93562BEDF1D2}"/>
              </a:ext>
            </a:extLst>
          </p:cNvPr>
          <p:cNvGrpSpPr/>
          <p:nvPr/>
        </p:nvGrpSpPr>
        <p:grpSpPr>
          <a:xfrm>
            <a:off x="703967" y="1895516"/>
            <a:ext cx="4134479" cy="1340220"/>
            <a:chOff x="3699062" y="2667900"/>
            <a:chExt cx="4793876" cy="1553968"/>
          </a:xfrm>
        </p:grpSpPr>
        <p:pic>
          <p:nvPicPr>
            <p:cNvPr id="13" name="Picture 12" descr="A blue and green text on a black background&#10;&#10;AI-generated content may be incorrect.">
              <a:extLst>
                <a:ext uri="{FF2B5EF4-FFF2-40B4-BE49-F238E27FC236}">
                  <a16:creationId xmlns:a16="http://schemas.microsoft.com/office/drawing/2014/main" id="{701DD510-E400-F0F1-B5F6-1524993280D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99062" y="2667900"/>
              <a:ext cx="4793876" cy="1553968"/>
            </a:xfrm>
            <a:prstGeom prst="rect">
              <a:avLst/>
            </a:prstGeom>
          </p:spPr>
        </p:pic>
        <p:pic>
          <p:nvPicPr>
            <p:cNvPr id="18" name="Picture 17" descr="A blue and green text on a black background&#10;&#10;AI-generated content may be incorrect.">
              <a:extLst>
                <a:ext uri="{FF2B5EF4-FFF2-40B4-BE49-F238E27FC236}">
                  <a16:creationId xmlns:a16="http://schemas.microsoft.com/office/drawing/2014/main" id="{2CE57293-B23F-225B-CE6D-9F3DD529AC4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3699062" y="2667900"/>
              <a:ext cx="4793876" cy="1553968"/>
            </a:xfrm>
            <a:custGeom>
              <a:avLst/>
              <a:gdLst>
                <a:gd name="connsiteX0" fmla="*/ 282388 w 4793876"/>
                <a:gd name="connsiteY0" fmla="*/ 918263 h 1553968"/>
                <a:gd name="connsiteX1" fmla="*/ 282388 w 4793876"/>
                <a:gd name="connsiteY1" fmla="*/ 1303838 h 1553968"/>
                <a:gd name="connsiteX2" fmla="*/ 3125601 w 4793876"/>
                <a:gd name="connsiteY2" fmla="*/ 1303838 h 1553968"/>
                <a:gd name="connsiteX3" fmla="*/ 3125601 w 4793876"/>
                <a:gd name="connsiteY3" fmla="*/ 918263 h 1553968"/>
                <a:gd name="connsiteX4" fmla="*/ 3764199 w 4793876"/>
                <a:gd name="connsiteY4" fmla="*/ 276900 h 1553968"/>
                <a:gd name="connsiteX5" fmla="*/ 3244663 w 4793876"/>
                <a:gd name="connsiteY5" fmla="*/ 796436 h 1553968"/>
                <a:gd name="connsiteX6" fmla="*/ 3764199 w 4793876"/>
                <a:gd name="connsiteY6" fmla="*/ 1315972 h 1553968"/>
                <a:gd name="connsiteX7" fmla="*/ 4283735 w 4793876"/>
                <a:gd name="connsiteY7" fmla="*/ 796436 h 1553968"/>
                <a:gd name="connsiteX8" fmla="*/ 3764199 w 4793876"/>
                <a:gd name="connsiteY8" fmla="*/ 276900 h 1553968"/>
                <a:gd name="connsiteX9" fmla="*/ 0 w 4793876"/>
                <a:gd name="connsiteY9" fmla="*/ 0 h 1553968"/>
                <a:gd name="connsiteX10" fmla="*/ 4793876 w 4793876"/>
                <a:gd name="connsiteY10" fmla="*/ 0 h 1553968"/>
                <a:gd name="connsiteX11" fmla="*/ 4793876 w 4793876"/>
                <a:gd name="connsiteY11" fmla="*/ 1553968 h 1553968"/>
                <a:gd name="connsiteX12" fmla="*/ 0 w 4793876"/>
                <a:gd name="connsiteY12" fmla="*/ 1553968 h 1553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793876" h="1553968">
                  <a:moveTo>
                    <a:pt x="282388" y="918263"/>
                  </a:moveTo>
                  <a:lnTo>
                    <a:pt x="282388" y="1303838"/>
                  </a:lnTo>
                  <a:lnTo>
                    <a:pt x="3125601" y="1303838"/>
                  </a:lnTo>
                  <a:lnTo>
                    <a:pt x="3125601" y="918263"/>
                  </a:lnTo>
                  <a:close/>
                  <a:moveTo>
                    <a:pt x="3764199" y="276900"/>
                  </a:moveTo>
                  <a:cubicBezTo>
                    <a:pt x="3477267" y="276900"/>
                    <a:pt x="3244663" y="509504"/>
                    <a:pt x="3244663" y="796436"/>
                  </a:cubicBezTo>
                  <a:cubicBezTo>
                    <a:pt x="3244663" y="1083368"/>
                    <a:pt x="3477267" y="1315972"/>
                    <a:pt x="3764199" y="1315972"/>
                  </a:cubicBezTo>
                  <a:cubicBezTo>
                    <a:pt x="4051131" y="1315972"/>
                    <a:pt x="4283735" y="1083368"/>
                    <a:pt x="4283735" y="796436"/>
                  </a:cubicBezTo>
                  <a:cubicBezTo>
                    <a:pt x="4283735" y="509504"/>
                    <a:pt x="4051131" y="276900"/>
                    <a:pt x="3764199" y="276900"/>
                  </a:cubicBezTo>
                  <a:close/>
                  <a:moveTo>
                    <a:pt x="0" y="0"/>
                  </a:moveTo>
                  <a:lnTo>
                    <a:pt x="4793876" y="0"/>
                  </a:lnTo>
                  <a:lnTo>
                    <a:pt x="4793876" y="1553968"/>
                  </a:lnTo>
                  <a:lnTo>
                    <a:pt x="0" y="1553968"/>
                  </a:lnTo>
                  <a:close/>
                </a:path>
              </a:pathLst>
            </a:custGeom>
          </p:spPr>
        </p:pic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EE0B82C2-3AE3-8F41-4174-0BC3879123F4}"/>
              </a:ext>
            </a:extLst>
          </p:cNvPr>
          <p:cNvSpPr/>
          <p:nvPr/>
        </p:nvSpPr>
        <p:spPr>
          <a:xfrm>
            <a:off x="8755380" y="0"/>
            <a:ext cx="548640" cy="6858000"/>
          </a:xfrm>
          <a:prstGeom prst="rect">
            <a:avLst/>
          </a:prstGeom>
          <a:solidFill>
            <a:srgbClr val="81BA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A black and white logo&#10;&#10;AI-generated content may be incorrect.">
            <a:extLst>
              <a:ext uri="{FF2B5EF4-FFF2-40B4-BE49-F238E27FC236}">
                <a16:creationId xmlns:a16="http://schemas.microsoft.com/office/drawing/2014/main" id="{94A9544E-E00A-D6FE-10B1-DDE92159874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6980" y="1065859"/>
            <a:ext cx="4876800" cy="4726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4026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76A3D0-A38F-4549-37B0-4AF2EB9951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and green text on a black background&#10;&#10;AI-generated content may be incorrect.">
            <a:extLst>
              <a:ext uri="{FF2B5EF4-FFF2-40B4-BE49-F238E27FC236}">
                <a16:creationId xmlns:a16="http://schemas.microsoft.com/office/drawing/2014/main" id="{E228C367-18ED-4A0E-1FD8-6B35601DF8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311"/>
          <a:stretch/>
        </p:blipFill>
        <p:spPr>
          <a:xfrm>
            <a:off x="11420294" y="6362700"/>
            <a:ext cx="352606" cy="339283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4E59F79-FA6F-9293-87EC-10C5D1AB6B92}"/>
              </a:ext>
            </a:extLst>
          </p:cNvPr>
          <p:cNvCxnSpPr>
            <a:cxnSpLocks/>
          </p:cNvCxnSpPr>
          <p:nvPr/>
        </p:nvCxnSpPr>
        <p:spPr>
          <a:xfrm>
            <a:off x="1185863" y="6560820"/>
            <a:ext cx="10061257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A person and person wearing yellow gloves&#10;&#10;AI-generated content may be incorrect.">
            <a:extLst>
              <a:ext uri="{FF2B5EF4-FFF2-40B4-BE49-F238E27FC236}">
                <a16:creationId xmlns:a16="http://schemas.microsoft.com/office/drawing/2014/main" id="{620B590B-652E-716B-C41D-D39550E589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44"/>
          <a:stretch>
            <a:fillRect/>
          </a:stretch>
        </p:blipFill>
        <p:spPr>
          <a:xfrm>
            <a:off x="1" y="603250"/>
            <a:ext cx="5514977" cy="5651501"/>
          </a:xfrm>
          <a:custGeom>
            <a:avLst/>
            <a:gdLst>
              <a:gd name="connsiteX0" fmla="*/ 0 w 5514977"/>
              <a:gd name="connsiteY0" fmla="*/ 0 h 5651501"/>
              <a:gd name="connsiteX1" fmla="*/ 5011993 w 5514977"/>
              <a:gd name="connsiteY1" fmla="*/ 0 h 5651501"/>
              <a:gd name="connsiteX2" fmla="*/ 5514977 w 5514977"/>
              <a:gd name="connsiteY2" fmla="*/ 502984 h 5651501"/>
              <a:gd name="connsiteX3" fmla="*/ 5514976 w 5514977"/>
              <a:gd name="connsiteY3" fmla="*/ 5148517 h 5651501"/>
              <a:gd name="connsiteX4" fmla="*/ 5011992 w 5514977"/>
              <a:gd name="connsiteY4" fmla="*/ 5651501 h 5651501"/>
              <a:gd name="connsiteX5" fmla="*/ 0 w 5514977"/>
              <a:gd name="connsiteY5" fmla="*/ 5651501 h 5651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14977" h="5651501">
                <a:moveTo>
                  <a:pt x="0" y="0"/>
                </a:moveTo>
                <a:lnTo>
                  <a:pt x="5011993" y="0"/>
                </a:lnTo>
                <a:cubicBezTo>
                  <a:pt x="5289783" y="0"/>
                  <a:pt x="5514977" y="225194"/>
                  <a:pt x="5514977" y="502984"/>
                </a:cubicBezTo>
                <a:cubicBezTo>
                  <a:pt x="5514977" y="2051495"/>
                  <a:pt x="5514976" y="3600006"/>
                  <a:pt x="5514976" y="5148517"/>
                </a:cubicBezTo>
                <a:cubicBezTo>
                  <a:pt x="5514976" y="5426307"/>
                  <a:pt x="5289782" y="5651501"/>
                  <a:pt x="5011992" y="5651501"/>
                </a:cubicBezTo>
                <a:lnTo>
                  <a:pt x="0" y="5651501"/>
                </a:lnTo>
                <a:close/>
              </a:path>
            </a:pathLst>
          </a:custGeom>
        </p:spPr>
      </p:pic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0DC7DBFE-70A9-8E79-BAD6-98853537056C}"/>
              </a:ext>
            </a:extLst>
          </p:cNvPr>
          <p:cNvSpPr/>
          <p:nvPr/>
        </p:nvSpPr>
        <p:spPr>
          <a:xfrm>
            <a:off x="0" y="603250"/>
            <a:ext cx="5514978" cy="5651500"/>
          </a:xfrm>
          <a:custGeom>
            <a:avLst/>
            <a:gdLst>
              <a:gd name="connsiteX0" fmla="*/ 0 w 5514978"/>
              <a:gd name="connsiteY0" fmla="*/ 0 h 5651500"/>
              <a:gd name="connsiteX1" fmla="*/ 4996622 w 5514978"/>
              <a:gd name="connsiteY1" fmla="*/ 0 h 5651500"/>
              <a:gd name="connsiteX2" fmla="*/ 5514978 w 5514978"/>
              <a:gd name="connsiteY2" fmla="*/ 518356 h 5651500"/>
              <a:gd name="connsiteX3" fmla="*/ 5514978 w 5514978"/>
              <a:gd name="connsiteY3" fmla="*/ 5133144 h 5651500"/>
              <a:gd name="connsiteX4" fmla="*/ 4996622 w 5514978"/>
              <a:gd name="connsiteY4" fmla="*/ 5651500 h 5651500"/>
              <a:gd name="connsiteX5" fmla="*/ 0 w 5514978"/>
              <a:gd name="connsiteY5" fmla="*/ 5651500 h 565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14978" h="5651500">
                <a:moveTo>
                  <a:pt x="0" y="0"/>
                </a:moveTo>
                <a:lnTo>
                  <a:pt x="4996622" y="0"/>
                </a:lnTo>
                <a:cubicBezTo>
                  <a:pt x="5282902" y="0"/>
                  <a:pt x="5514978" y="232076"/>
                  <a:pt x="5514978" y="518356"/>
                </a:cubicBezTo>
                <a:lnTo>
                  <a:pt x="5514978" y="5133144"/>
                </a:lnTo>
                <a:cubicBezTo>
                  <a:pt x="5514978" y="5419424"/>
                  <a:pt x="5282902" y="5651500"/>
                  <a:pt x="4996622" y="5651500"/>
                </a:cubicBezTo>
                <a:lnTo>
                  <a:pt x="0" y="5651500"/>
                </a:lnTo>
                <a:close/>
              </a:path>
            </a:pathLst>
          </a:custGeom>
          <a:solidFill>
            <a:srgbClr val="211D70">
              <a:alpha val="92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D046C60-911B-D364-4AE4-801EDE875247}"/>
              </a:ext>
            </a:extLst>
          </p:cNvPr>
          <p:cNvSpPr txBox="1"/>
          <p:nvPr/>
        </p:nvSpPr>
        <p:spPr>
          <a:xfrm>
            <a:off x="747592" y="3021519"/>
            <a:ext cx="33375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Overview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2377F63C-D8B9-065C-09EF-D398BC4D7452}"/>
              </a:ext>
            </a:extLst>
          </p:cNvPr>
          <p:cNvSpPr/>
          <p:nvPr/>
        </p:nvSpPr>
        <p:spPr>
          <a:xfrm>
            <a:off x="5124207" y="1068745"/>
            <a:ext cx="826991" cy="826991"/>
          </a:xfrm>
          <a:prstGeom prst="ellipse">
            <a:avLst/>
          </a:prstGeom>
          <a:solidFill>
            <a:srgbClr val="81BA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690666F6-3EA6-DFC6-3E9C-6293D7B84A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232490" y="1183612"/>
            <a:ext cx="597723" cy="597723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90306DDD-8206-AD75-0E72-C5FD0F70BC89}"/>
              </a:ext>
            </a:extLst>
          </p:cNvPr>
          <p:cNvSpPr txBox="1"/>
          <p:nvPr/>
        </p:nvSpPr>
        <p:spPr>
          <a:xfrm>
            <a:off x="6059481" y="1297574"/>
            <a:ext cx="38160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dirty="0">
                <a:latin typeface="Poppins" panose="00000500000000000000" pitchFamily="2" charset="0"/>
                <a:cs typeface="Poppins" panose="00000500000000000000" pitchFamily="2" charset="0"/>
              </a:rPr>
              <a:t>Introduction to Modern Slavery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D5D699D7-AE93-9A7C-4203-3F71CF128B56}"/>
              </a:ext>
            </a:extLst>
          </p:cNvPr>
          <p:cNvSpPr/>
          <p:nvPr/>
        </p:nvSpPr>
        <p:spPr>
          <a:xfrm>
            <a:off x="5124207" y="2069852"/>
            <a:ext cx="826991" cy="826991"/>
          </a:xfrm>
          <a:prstGeom prst="ellipse">
            <a:avLst/>
          </a:prstGeom>
          <a:solidFill>
            <a:srgbClr val="81BA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D1285679-E4D5-736C-E9A3-FC0B2DCD5FE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5238840" y="2153293"/>
            <a:ext cx="597723" cy="597723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67B6E9E4-E81E-37F4-E40F-1AF0B870DC70}"/>
              </a:ext>
            </a:extLst>
          </p:cNvPr>
          <p:cNvSpPr txBox="1"/>
          <p:nvPr/>
        </p:nvSpPr>
        <p:spPr>
          <a:xfrm>
            <a:off x="6059481" y="2298681"/>
            <a:ext cx="33512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dirty="0">
                <a:latin typeface="Poppins" panose="00000500000000000000" pitchFamily="2" charset="0"/>
                <a:cs typeface="Poppins" panose="00000500000000000000" pitchFamily="2" charset="0"/>
              </a:rPr>
              <a:t>Legal Obligations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190B7C2E-E7B9-75CD-8185-8B595FBF319A}"/>
              </a:ext>
            </a:extLst>
          </p:cNvPr>
          <p:cNvSpPr/>
          <p:nvPr/>
        </p:nvSpPr>
        <p:spPr>
          <a:xfrm>
            <a:off x="5124207" y="3070959"/>
            <a:ext cx="826991" cy="826991"/>
          </a:xfrm>
          <a:prstGeom prst="ellipse">
            <a:avLst/>
          </a:prstGeom>
          <a:solidFill>
            <a:srgbClr val="81BA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A9BD6B4D-4B9A-6359-6A32-0C53CC3B1D9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5269706" y="3202912"/>
            <a:ext cx="524788" cy="524788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91DC0F49-1C44-F351-6BB2-83CE2338ED70}"/>
              </a:ext>
            </a:extLst>
          </p:cNvPr>
          <p:cNvSpPr txBox="1"/>
          <p:nvPr/>
        </p:nvSpPr>
        <p:spPr>
          <a:xfrm>
            <a:off x="6059481" y="3299788"/>
            <a:ext cx="33512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dirty="0">
                <a:latin typeface="Poppins" panose="00000500000000000000" pitchFamily="2" charset="0"/>
                <a:cs typeface="Poppins" panose="00000500000000000000" pitchFamily="2" charset="0"/>
              </a:rPr>
              <a:t>Identifying Risks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F5ED6EB4-70A8-822C-2B08-19C4CC719819}"/>
              </a:ext>
            </a:extLst>
          </p:cNvPr>
          <p:cNvSpPr/>
          <p:nvPr/>
        </p:nvSpPr>
        <p:spPr>
          <a:xfrm>
            <a:off x="5124207" y="4072066"/>
            <a:ext cx="826991" cy="826991"/>
          </a:xfrm>
          <a:prstGeom prst="ellipse">
            <a:avLst/>
          </a:prstGeom>
          <a:solidFill>
            <a:srgbClr val="81BA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7C07AC5-DEDA-F8BC-43CF-4A3A656CA2BF}"/>
              </a:ext>
            </a:extLst>
          </p:cNvPr>
          <p:cNvSpPr txBox="1"/>
          <p:nvPr/>
        </p:nvSpPr>
        <p:spPr>
          <a:xfrm>
            <a:off x="6059481" y="4300895"/>
            <a:ext cx="43341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Poppins" panose="00000500000000000000" pitchFamily="2" charset="0"/>
                <a:cs typeface="Poppins" panose="00000500000000000000" pitchFamily="2" charset="0"/>
              </a:rPr>
              <a:t>Company Policy &amp; Reporting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0DB00E4A-0AE4-E247-2433-6D9F5CAC37C5}"/>
              </a:ext>
            </a:extLst>
          </p:cNvPr>
          <p:cNvSpPr/>
          <p:nvPr/>
        </p:nvSpPr>
        <p:spPr>
          <a:xfrm>
            <a:off x="5124207" y="5073173"/>
            <a:ext cx="826991" cy="826991"/>
          </a:xfrm>
          <a:prstGeom prst="ellipse">
            <a:avLst/>
          </a:prstGeom>
          <a:solidFill>
            <a:srgbClr val="81BA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5" name="Graphic 34">
            <a:extLst>
              <a:ext uri="{FF2B5EF4-FFF2-40B4-BE49-F238E27FC236}">
                <a16:creationId xmlns:a16="http://schemas.microsoft.com/office/drawing/2014/main" id="{7EB1CA95-5349-A423-4B6E-366655778BA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5269706" y="5228521"/>
            <a:ext cx="527169" cy="527169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0BB40BDB-5204-C305-23A0-2024817B5E7D}"/>
              </a:ext>
            </a:extLst>
          </p:cNvPr>
          <p:cNvSpPr txBox="1"/>
          <p:nvPr/>
        </p:nvSpPr>
        <p:spPr>
          <a:xfrm>
            <a:off x="6059481" y="5302002"/>
            <a:ext cx="45797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Poppins" panose="00000500000000000000" pitchFamily="2" charset="0"/>
                <a:cs typeface="Poppins" panose="00000500000000000000" pitchFamily="2" charset="0"/>
              </a:rPr>
              <a:t>Training &amp; Continuous Improvement</a:t>
            </a:r>
            <a:endParaRPr lang="en-GB" sz="18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3" name="Picture 2" descr="A blue and green text on a black background&#10;&#10;AI-generated content may be incorrect.">
            <a:extLst>
              <a:ext uri="{FF2B5EF4-FFF2-40B4-BE49-F238E27FC236}">
                <a16:creationId xmlns:a16="http://schemas.microsoft.com/office/drawing/2014/main" id="{121AE7D0-9B6E-E537-93AB-2803DB7821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311"/>
          <a:stretch/>
        </p:blipFill>
        <p:spPr>
          <a:xfrm>
            <a:off x="697300" y="6362700"/>
            <a:ext cx="352606" cy="339283"/>
          </a:xfrm>
          <a:prstGeom prst="rect">
            <a:avLst/>
          </a:prstGeom>
        </p:spPr>
      </p:pic>
      <p:pic>
        <p:nvPicPr>
          <p:cNvPr id="7" name="Picture 6" descr="A black and white logo&#10;&#10;AI-generated content may be incorrect.">
            <a:extLst>
              <a:ext uri="{FF2B5EF4-FFF2-40B4-BE49-F238E27FC236}">
                <a16:creationId xmlns:a16="http://schemas.microsoft.com/office/drawing/2014/main" id="{D852946F-60BB-E6DA-58BA-FB1FDF70C47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2215" y="4204019"/>
            <a:ext cx="585526" cy="567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7877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66B3026-90B7-D410-5F18-EB9462EE4D2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11D7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blue and green text on a black background&#10;&#10;AI-generated content may be incorrect.">
            <a:extLst>
              <a:ext uri="{FF2B5EF4-FFF2-40B4-BE49-F238E27FC236}">
                <a16:creationId xmlns:a16="http://schemas.microsoft.com/office/drawing/2014/main" id="{B5BA386C-6EB1-255D-7E39-9F71530A89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311"/>
          <a:stretch/>
        </p:blipFill>
        <p:spPr>
          <a:xfrm>
            <a:off x="11420294" y="6391177"/>
            <a:ext cx="352606" cy="339283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8F6A30E-0708-0335-4724-C661A03FCDCF}"/>
              </a:ext>
            </a:extLst>
          </p:cNvPr>
          <p:cNvCxnSpPr/>
          <p:nvPr/>
        </p:nvCxnSpPr>
        <p:spPr>
          <a:xfrm>
            <a:off x="1310640" y="6560820"/>
            <a:ext cx="9936480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70F161F-BD54-38DE-B620-1EDE2E877097}"/>
              </a:ext>
            </a:extLst>
          </p:cNvPr>
          <p:cNvSpPr/>
          <p:nvPr/>
        </p:nvSpPr>
        <p:spPr>
          <a:xfrm>
            <a:off x="419100" y="1643062"/>
            <a:ext cx="11353800" cy="4029075"/>
          </a:xfrm>
          <a:prstGeom prst="roundRect">
            <a:avLst>
              <a:gd name="adj" fmla="val 6265"/>
            </a:avLst>
          </a:prstGeom>
          <a:noFill/>
          <a:ln w="12700">
            <a:solidFill>
              <a:srgbClr val="81BA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BFA48A3-791B-48C4-BD10-8AE6D2372C83}"/>
              </a:ext>
            </a:extLst>
          </p:cNvPr>
          <p:cNvSpPr txBox="1"/>
          <p:nvPr/>
        </p:nvSpPr>
        <p:spPr>
          <a:xfrm>
            <a:off x="2576392" y="4095827"/>
            <a:ext cx="5478500" cy="3317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defTabSz="410751" hangingPunct="0"/>
            <a:endParaRPr lang="en-GB" sz="1687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" name="Title">
            <a:extLst>
              <a:ext uri="{FF2B5EF4-FFF2-40B4-BE49-F238E27FC236}">
                <a16:creationId xmlns:a16="http://schemas.microsoft.com/office/drawing/2014/main" id="{DF661AE1-7EC9-6C4D-9CA3-EF56044A0177}"/>
              </a:ext>
            </a:extLst>
          </p:cNvPr>
          <p:cNvSpPr txBox="1"/>
          <p:nvPr/>
        </p:nvSpPr>
        <p:spPr>
          <a:xfrm>
            <a:off x="419100" y="2169666"/>
            <a:ext cx="11353800" cy="1549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5719" tIns="35719" rIns="35719" bIns="35719" anchor="ctr">
            <a:spAutoFit/>
          </a:bodyPr>
          <a:lstStyle>
            <a:lvl1pPr algn="l">
              <a:defRPr sz="4400" b="0">
                <a:solidFill>
                  <a:srgbClr val="292C5A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 algn="ctr"/>
            <a:r>
              <a:rPr lang="en-GB" sz="9600" b="1" dirty="0">
                <a:gradFill>
                  <a:gsLst>
                    <a:gs pos="0">
                      <a:schemeClr val="bg1">
                        <a:alpha val="10000"/>
                      </a:schemeClr>
                    </a:gs>
                    <a:gs pos="72000">
                      <a:schemeClr val="bg1">
                        <a:alpha val="0"/>
                      </a:schemeClr>
                    </a:gs>
                  </a:gsLst>
                  <a:lin ang="5400000" scaled="0"/>
                </a:gradFill>
                <a:latin typeface="Poppins" panose="00000500000000000000" pitchFamily="2" charset="0"/>
                <a:cs typeface="Poppins" panose="00000500000000000000" pitchFamily="2" charset="0"/>
              </a:rPr>
              <a:t>Introduction</a:t>
            </a:r>
            <a:endParaRPr sz="9600" b="1" dirty="0">
              <a:gradFill>
                <a:gsLst>
                  <a:gs pos="0">
                    <a:schemeClr val="bg1">
                      <a:alpha val="10000"/>
                    </a:schemeClr>
                  </a:gs>
                  <a:gs pos="72000">
                    <a:schemeClr val="bg1">
                      <a:alpha val="0"/>
                    </a:schemeClr>
                  </a:gs>
                </a:gsLst>
                <a:lin ang="5400000" scaled="0"/>
              </a:gra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9" name="Title">
            <a:extLst>
              <a:ext uri="{FF2B5EF4-FFF2-40B4-BE49-F238E27FC236}">
                <a16:creationId xmlns:a16="http://schemas.microsoft.com/office/drawing/2014/main" id="{5B68CA61-E523-EE68-DE14-850521819057}"/>
              </a:ext>
            </a:extLst>
          </p:cNvPr>
          <p:cNvSpPr txBox="1"/>
          <p:nvPr/>
        </p:nvSpPr>
        <p:spPr>
          <a:xfrm>
            <a:off x="419100" y="2952463"/>
            <a:ext cx="11353800" cy="1549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5719" tIns="35719" rIns="35719" bIns="35719" anchor="ctr">
            <a:spAutoFit/>
          </a:bodyPr>
          <a:lstStyle>
            <a:lvl1pPr algn="l">
              <a:defRPr sz="4400" b="0">
                <a:solidFill>
                  <a:srgbClr val="292C5A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 algn="ctr"/>
            <a:r>
              <a:rPr lang="en-GB" sz="96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Introduction</a:t>
            </a:r>
            <a:endParaRPr sz="9600" b="1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0" name="Title">
            <a:extLst>
              <a:ext uri="{FF2B5EF4-FFF2-40B4-BE49-F238E27FC236}">
                <a16:creationId xmlns:a16="http://schemas.microsoft.com/office/drawing/2014/main" id="{A83B9064-66AC-EED9-3C56-5C4D034402AD}"/>
              </a:ext>
            </a:extLst>
          </p:cNvPr>
          <p:cNvSpPr txBox="1"/>
          <p:nvPr/>
        </p:nvSpPr>
        <p:spPr>
          <a:xfrm>
            <a:off x="419100" y="3735260"/>
            <a:ext cx="11353800" cy="1549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5719" tIns="35719" rIns="35719" bIns="35719" anchor="ctr">
            <a:spAutoFit/>
          </a:bodyPr>
          <a:lstStyle>
            <a:lvl1pPr algn="l">
              <a:defRPr sz="4400" b="0">
                <a:solidFill>
                  <a:srgbClr val="292C5A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 algn="ctr"/>
            <a:r>
              <a:rPr lang="en-GB" sz="9600" b="1" dirty="0">
                <a:gradFill>
                  <a:gsLst>
                    <a:gs pos="100000">
                      <a:schemeClr val="bg1">
                        <a:alpha val="10000"/>
                      </a:schemeClr>
                    </a:gs>
                    <a:gs pos="30000">
                      <a:schemeClr val="bg1">
                        <a:alpha val="0"/>
                      </a:schemeClr>
                    </a:gs>
                  </a:gsLst>
                  <a:lin ang="5400000" scaled="0"/>
                </a:gradFill>
                <a:latin typeface="Poppins" panose="00000500000000000000" pitchFamily="2" charset="0"/>
                <a:cs typeface="Poppins" panose="00000500000000000000" pitchFamily="2" charset="0"/>
              </a:rPr>
              <a:t>Introduction</a:t>
            </a:r>
            <a:endParaRPr sz="9600" b="1" dirty="0">
              <a:gradFill>
                <a:gsLst>
                  <a:gs pos="100000">
                    <a:schemeClr val="bg1">
                      <a:alpha val="10000"/>
                    </a:schemeClr>
                  </a:gs>
                  <a:gs pos="30000">
                    <a:schemeClr val="bg1">
                      <a:alpha val="0"/>
                    </a:schemeClr>
                  </a:gs>
                </a:gsLst>
                <a:lin ang="5400000" scaled="0"/>
              </a:gra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18DA254-F923-D7BE-B7DE-2FF710A685A8}"/>
              </a:ext>
            </a:extLst>
          </p:cNvPr>
          <p:cNvSpPr/>
          <p:nvPr/>
        </p:nvSpPr>
        <p:spPr>
          <a:xfrm>
            <a:off x="5371052" y="870902"/>
            <a:ext cx="1449895" cy="1449895"/>
          </a:xfrm>
          <a:prstGeom prst="ellipse">
            <a:avLst/>
          </a:prstGeom>
          <a:solidFill>
            <a:srgbClr val="211D7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A30FC35-3577-39D6-2D24-59D9FE4B3B9E}"/>
              </a:ext>
            </a:extLst>
          </p:cNvPr>
          <p:cNvSpPr/>
          <p:nvPr/>
        </p:nvSpPr>
        <p:spPr>
          <a:xfrm>
            <a:off x="5514801" y="1014650"/>
            <a:ext cx="1162397" cy="1162397"/>
          </a:xfrm>
          <a:prstGeom prst="ellipse">
            <a:avLst/>
          </a:prstGeom>
          <a:noFill/>
          <a:ln w="12700">
            <a:solidFill>
              <a:srgbClr val="81BA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lack and white logo&#10;&#10;AI-generated content may be incorrect.">
            <a:extLst>
              <a:ext uri="{FF2B5EF4-FFF2-40B4-BE49-F238E27FC236}">
                <a16:creationId xmlns:a16="http://schemas.microsoft.com/office/drawing/2014/main" id="{B71B16F9-D2CB-AB2D-FE75-1AC76AE89F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1849" y="1185863"/>
            <a:ext cx="875910" cy="817482"/>
          </a:xfrm>
          <a:prstGeom prst="rect">
            <a:avLst/>
          </a:prstGeom>
        </p:spPr>
      </p:pic>
      <p:pic>
        <p:nvPicPr>
          <p:cNvPr id="11" name="Picture 10" descr="A blue and green text on a black background&#10;&#10;AI-generated content may be incorrect.">
            <a:extLst>
              <a:ext uri="{FF2B5EF4-FFF2-40B4-BE49-F238E27FC236}">
                <a16:creationId xmlns:a16="http://schemas.microsoft.com/office/drawing/2014/main" id="{53BEFF67-B8C4-19C5-A573-7D2DFC0BB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311"/>
          <a:stretch/>
        </p:blipFill>
        <p:spPr>
          <a:xfrm>
            <a:off x="784860" y="6391178"/>
            <a:ext cx="352606" cy="339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0377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162141-6EF5-B1B0-AB55-D4BFF22952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0E78ABD1-5063-3010-75DB-F9582F94C047}"/>
              </a:ext>
            </a:extLst>
          </p:cNvPr>
          <p:cNvSpPr txBox="1"/>
          <p:nvPr/>
        </p:nvSpPr>
        <p:spPr>
          <a:xfrm>
            <a:off x="316006" y="659035"/>
            <a:ext cx="114568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211D7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Modern Slavery </a:t>
            </a:r>
            <a:r>
              <a:rPr lang="en-GB" sz="3600" b="1" dirty="0">
                <a:solidFill>
                  <a:srgbClr val="41B64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Awareness Training Overview</a:t>
            </a:r>
          </a:p>
        </p:txBody>
      </p:sp>
      <p:pic>
        <p:nvPicPr>
          <p:cNvPr id="3" name="Picture 2" descr="A blue and green text on a black background&#10;&#10;AI-generated content may be incorrect.">
            <a:extLst>
              <a:ext uri="{FF2B5EF4-FFF2-40B4-BE49-F238E27FC236}">
                <a16:creationId xmlns:a16="http://schemas.microsoft.com/office/drawing/2014/main" id="{17E616C2-DC8D-24D2-B67E-2CE439D170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311"/>
          <a:stretch/>
        </p:blipFill>
        <p:spPr>
          <a:xfrm>
            <a:off x="11420294" y="6362700"/>
            <a:ext cx="352606" cy="339283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3CC7331-1C87-CC7A-E80B-516D8141060F}"/>
              </a:ext>
            </a:extLst>
          </p:cNvPr>
          <p:cNvCxnSpPr/>
          <p:nvPr/>
        </p:nvCxnSpPr>
        <p:spPr>
          <a:xfrm>
            <a:off x="1310640" y="6560820"/>
            <a:ext cx="9936480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DC59F2E5-B7DA-B463-24DC-F7AA3EF33C28}"/>
              </a:ext>
            </a:extLst>
          </p:cNvPr>
          <p:cNvGrpSpPr/>
          <p:nvPr/>
        </p:nvGrpSpPr>
        <p:grpSpPr>
          <a:xfrm>
            <a:off x="419100" y="2002274"/>
            <a:ext cx="11353800" cy="3566510"/>
            <a:chOff x="419100" y="1592580"/>
            <a:chExt cx="14310360" cy="4122419"/>
          </a:xfrm>
          <a:solidFill>
            <a:srgbClr val="211D70"/>
          </a:solidFill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6BC54065-EBF5-C4FD-5034-808E8B74E458}"/>
                </a:ext>
              </a:extLst>
            </p:cNvPr>
            <p:cNvSpPr/>
            <p:nvPr/>
          </p:nvSpPr>
          <p:spPr>
            <a:xfrm>
              <a:off x="419100" y="1592581"/>
              <a:ext cx="3474720" cy="4122418"/>
            </a:xfrm>
            <a:prstGeom prst="roundRect">
              <a:avLst>
                <a:gd name="adj" fmla="val 369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272DFA30-12BB-30D8-C497-5ED07CF95D17}"/>
                </a:ext>
              </a:extLst>
            </p:cNvPr>
            <p:cNvSpPr/>
            <p:nvPr/>
          </p:nvSpPr>
          <p:spPr>
            <a:xfrm>
              <a:off x="7645953" y="1592580"/>
              <a:ext cx="3474720" cy="4122418"/>
            </a:xfrm>
            <a:prstGeom prst="roundRect">
              <a:avLst>
                <a:gd name="adj" fmla="val 369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C393B045-F3A0-7216-5F71-2D33844157DF}"/>
                </a:ext>
              </a:extLst>
            </p:cNvPr>
            <p:cNvSpPr/>
            <p:nvPr/>
          </p:nvSpPr>
          <p:spPr>
            <a:xfrm>
              <a:off x="4049268" y="1592581"/>
              <a:ext cx="3474720" cy="4122418"/>
            </a:xfrm>
            <a:prstGeom prst="roundRect">
              <a:avLst>
                <a:gd name="adj" fmla="val 369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0DAD9144-3DB9-2E52-35F1-5302BCE9D9F5}"/>
                </a:ext>
              </a:extLst>
            </p:cNvPr>
            <p:cNvSpPr/>
            <p:nvPr/>
          </p:nvSpPr>
          <p:spPr>
            <a:xfrm>
              <a:off x="11254740" y="1592581"/>
              <a:ext cx="3474720" cy="4122418"/>
            </a:xfrm>
            <a:prstGeom prst="roundRect">
              <a:avLst>
                <a:gd name="adj" fmla="val 369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30DEC05C-82A4-25A8-C36D-CC460986DFE0}"/>
              </a:ext>
            </a:extLst>
          </p:cNvPr>
          <p:cNvSpPr/>
          <p:nvPr/>
        </p:nvSpPr>
        <p:spPr>
          <a:xfrm>
            <a:off x="685800" y="1819394"/>
            <a:ext cx="624840" cy="741487"/>
          </a:xfrm>
          <a:prstGeom prst="roundRect">
            <a:avLst>
              <a:gd name="adj" fmla="val 11332"/>
            </a:avLst>
          </a:prstGeom>
          <a:solidFill>
            <a:srgbClr val="81BA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7A966BBC-C8B8-26DF-E1A0-66AF3C1CE5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39841" y="1924613"/>
            <a:ext cx="509144" cy="509144"/>
          </a:xfrm>
          <a:prstGeom prst="rect">
            <a:avLst/>
          </a:prstGeom>
        </p:spPr>
      </p:pic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7294AB8A-429E-E7C5-725E-8C4B8B5EA0CB}"/>
              </a:ext>
            </a:extLst>
          </p:cNvPr>
          <p:cNvSpPr/>
          <p:nvPr/>
        </p:nvSpPr>
        <p:spPr>
          <a:xfrm>
            <a:off x="6460838" y="1819393"/>
            <a:ext cx="624840" cy="741487"/>
          </a:xfrm>
          <a:prstGeom prst="roundRect">
            <a:avLst>
              <a:gd name="adj" fmla="val 11332"/>
            </a:avLst>
          </a:prstGeom>
          <a:solidFill>
            <a:srgbClr val="81BA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035E73CA-3056-1795-C11E-90CA588A98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518686" y="1922520"/>
            <a:ext cx="509144" cy="509144"/>
          </a:xfrm>
          <a:prstGeom prst="rect">
            <a:avLst/>
          </a:prstGeom>
        </p:spPr>
      </p:pic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615663A8-003B-2838-9B41-708044BFCD4C}"/>
              </a:ext>
            </a:extLst>
          </p:cNvPr>
          <p:cNvSpPr/>
          <p:nvPr/>
        </p:nvSpPr>
        <p:spPr>
          <a:xfrm>
            <a:off x="3573869" y="1819394"/>
            <a:ext cx="624840" cy="741487"/>
          </a:xfrm>
          <a:prstGeom prst="roundRect">
            <a:avLst>
              <a:gd name="adj" fmla="val 11332"/>
            </a:avLst>
          </a:prstGeom>
          <a:solidFill>
            <a:srgbClr val="81BA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3A23648E-F580-3E20-19C7-0311AAC076A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3645727" y="1911046"/>
            <a:ext cx="509144" cy="509144"/>
          </a:xfrm>
          <a:prstGeom prst="rect">
            <a:avLst/>
          </a:prstGeom>
        </p:spPr>
      </p:pic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D492CF24-FB1D-095F-022A-A18ACC9DA1FE}"/>
              </a:ext>
            </a:extLst>
          </p:cNvPr>
          <p:cNvSpPr/>
          <p:nvPr/>
        </p:nvSpPr>
        <p:spPr>
          <a:xfrm>
            <a:off x="9242853" y="1819394"/>
            <a:ext cx="624840" cy="741487"/>
          </a:xfrm>
          <a:prstGeom prst="roundRect">
            <a:avLst>
              <a:gd name="adj" fmla="val 11332"/>
            </a:avLst>
          </a:prstGeom>
          <a:solidFill>
            <a:srgbClr val="81BA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Graphic 27">
            <a:extLst>
              <a:ext uri="{FF2B5EF4-FFF2-40B4-BE49-F238E27FC236}">
                <a16:creationId xmlns:a16="http://schemas.microsoft.com/office/drawing/2014/main" id="{08C79CD0-2D19-902C-8C42-811B3D570E6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9296894" y="1924613"/>
            <a:ext cx="509144" cy="509144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551C2245-84D5-20F0-F69C-405C6EF7593E}"/>
              </a:ext>
            </a:extLst>
          </p:cNvPr>
          <p:cNvSpPr txBox="1"/>
          <p:nvPr/>
        </p:nvSpPr>
        <p:spPr>
          <a:xfrm>
            <a:off x="603115" y="2823396"/>
            <a:ext cx="21629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42915" eaLnBrk="0" fontAlgn="base" hangingPunct="0">
              <a:spcBef>
                <a:spcPts val="246"/>
              </a:spcBef>
              <a:spcAft>
                <a:spcPts val="562"/>
              </a:spcAft>
            </a:pPr>
            <a:r>
              <a:rPr lang="en-GB" altLang="en-US" sz="1800" b="1" dirty="0">
                <a:solidFill>
                  <a:srgbClr val="41B64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Scope &amp; Impact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81400F9-0BD5-2248-4D8F-43EEE44158C2}"/>
              </a:ext>
            </a:extLst>
          </p:cNvPr>
          <p:cNvSpPr txBox="1"/>
          <p:nvPr/>
        </p:nvSpPr>
        <p:spPr>
          <a:xfrm>
            <a:off x="603115" y="3547389"/>
            <a:ext cx="216294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6558" indent="-126558" defTabSz="410751" hangingPunct="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Modern Slavery is a critical global and UK human rights issue requiring urgent awareness and action.</a:t>
            </a:r>
            <a:endParaRPr lang="en-US" sz="1400" dirty="0">
              <a:solidFill>
                <a:schemeClr val="bg1"/>
              </a:solidFill>
              <a:latin typeface="Poppins" panose="00000500000000000000" pitchFamily="2" charset="0"/>
              <a:ea typeface="Helvetica Neue"/>
              <a:cs typeface="Poppins" panose="00000500000000000000" pitchFamily="2" charset="0"/>
              <a:sym typeface="Helvetica Neue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3A4B494-B1F3-E9E3-6FD3-BA0B85A3BB2F}"/>
              </a:ext>
            </a:extLst>
          </p:cNvPr>
          <p:cNvSpPr txBox="1"/>
          <p:nvPr/>
        </p:nvSpPr>
        <p:spPr>
          <a:xfrm>
            <a:off x="6348595" y="2743761"/>
            <a:ext cx="23668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42915" eaLnBrk="0" fontAlgn="base" hangingPunct="0">
              <a:spcBef>
                <a:spcPts val="246"/>
              </a:spcBef>
              <a:spcAft>
                <a:spcPts val="562"/>
              </a:spcAft>
            </a:pPr>
            <a:r>
              <a:rPr lang="en-GB" altLang="en-US" sz="1800" b="1" dirty="0">
                <a:solidFill>
                  <a:srgbClr val="41B64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Prevention &amp; Support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F82A21A-5266-9347-4A9B-E13E681C2DA4}"/>
              </a:ext>
            </a:extLst>
          </p:cNvPr>
          <p:cNvSpPr txBox="1"/>
          <p:nvPr/>
        </p:nvSpPr>
        <p:spPr>
          <a:xfrm>
            <a:off x="6388086" y="3489576"/>
            <a:ext cx="241440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6558" indent="-126558" defTabSz="410751" hangingPunct="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Focus on early detection, prevention strategies, and victim support mechanisms to combat exploitation effectively.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674E2FD-546F-E785-5676-980A558A7B2A}"/>
              </a:ext>
            </a:extLst>
          </p:cNvPr>
          <p:cNvSpPr txBox="1"/>
          <p:nvPr/>
        </p:nvSpPr>
        <p:spPr>
          <a:xfrm>
            <a:off x="3527828" y="2760367"/>
            <a:ext cx="22104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42915" eaLnBrk="0" fontAlgn="base" hangingPunct="0">
              <a:spcBef>
                <a:spcPts val="246"/>
              </a:spcBef>
              <a:spcAft>
                <a:spcPts val="562"/>
              </a:spcAft>
            </a:pPr>
            <a:r>
              <a:rPr lang="en-GB" altLang="en-US" sz="1800" b="1" dirty="0">
                <a:solidFill>
                  <a:srgbClr val="41B64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Legislation &amp; Compliance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1ACD1CFF-596F-C90B-24FA-D879FD536371}"/>
              </a:ext>
            </a:extLst>
          </p:cNvPr>
          <p:cNvSpPr txBox="1"/>
          <p:nvPr/>
        </p:nvSpPr>
        <p:spPr>
          <a:xfrm>
            <a:off x="3425855" y="3497927"/>
            <a:ext cx="2414405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6558" indent="-126558" defTabSz="410751" hangingPunct="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  <a:latin typeface="Poppins" panose="00000500000000000000" pitchFamily="2" charset="0"/>
                <a:ea typeface="Helvetica Neue"/>
                <a:cs typeface="Poppins" panose="00000500000000000000" pitchFamily="2" charset="0"/>
                <a:sym typeface="Helvetica Neue"/>
              </a:rPr>
              <a:t>Training includes latest updates on the Modern Slavery Act and practical compliance steps for organisations.</a:t>
            </a:r>
            <a:endParaRPr lang="en-US" sz="1400" dirty="0">
              <a:solidFill>
                <a:schemeClr val="bg1"/>
              </a:solidFill>
              <a:latin typeface="Poppins" panose="00000500000000000000" pitchFamily="2" charset="0"/>
              <a:ea typeface="Helvetica Neue"/>
              <a:cs typeface="Poppins" panose="00000500000000000000" pitchFamily="2" charset="0"/>
              <a:sym typeface="Helvetica Neue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EBD091D2-D752-99F6-5ACC-7AFB35ABC68B}"/>
              </a:ext>
            </a:extLst>
          </p:cNvPr>
          <p:cNvSpPr txBox="1"/>
          <p:nvPr/>
        </p:nvSpPr>
        <p:spPr>
          <a:xfrm>
            <a:off x="9221335" y="2823396"/>
            <a:ext cx="21989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42915" eaLnBrk="0" fontAlgn="base" hangingPunct="0">
              <a:spcBef>
                <a:spcPts val="246"/>
              </a:spcBef>
              <a:spcAft>
                <a:spcPts val="562"/>
              </a:spcAft>
            </a:pPr>
            <a:r>
              <a:rPr lang="en-GB" altLang="en-US" sz="1800" b="1" dirty="0">
                <a:solidFill>
                  <a:srgbClr val="41B64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Myths &amp; Misconceptions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3E4DB9E-C4F4-7DFA-CB80-67925BABAF15}"/>
              </a:ext>
            </a:extLst>
          </p:cNvPr>
          <p:cNvSpPr txBox="1"/>
          <p:nvPr/>
        </p:nvSpPr>
        <p:spPr>
          <a:xfrm>
            <a:off x="9221335" y="3547389"/>
            <a:ext cx="216294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6558" indent="-126558" defTabSz="410751" hangingPunct="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Clarifies common myths about modern slavery to improve understanding and response accuracy.</a:t>
            </a:r>
          </a:p>
        </p:txBody>
      </p:sp>
      <p:pic>
        <p:nvPicPr>
          <p:cNvPr id="7" name="Picture 6" descr="A blue and green text on a black background&#10;&#10;AI-generated content may be incorrect.">
            <a:extLst>
              <a:ext uri="{FF2B5EF4-FFF2-40B4-BE49-F238E27FC236}">
                <a16:creationId xmlns:a16="http://schemas.microsoft.com/office/drawing/2014/main" id="{8A8A9D58-19BE-731F-BD74-77F9A9660F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311"/>
          <a:stretch/>
        </p:blipFill>
        <p:spPr>
          <a:xfrm>
            <a:off x="784860" y="6361904"/>
            <a:ext cx="352606" cy="339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9461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F9DB8C-D921-9ABF-B66F-A9061CCECA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E6360C3-3326-FE5F-2396-36096C5DC32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11D7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blue and green text on a black background&#10;&#10;AI-generated content may be incorrect.">
            <a:extLst>
              <a:ext uri="{FF2B5EF4-FFF2-40B4-BE49-F238E27FC236}">
                <a16:creationId xmlns:a16="http://schemas.microsoft.com/office/drawing/2014/main" id="{1E16F59A-962E-365B-BEBA-EF7DD42852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311"/>
          <a:stretch/>
        </p:blipFill>
        <p:spPr>
          <a:xfrm>
            <a:off x="11420294" y="6391177"/>
            <a:ext cx="352606" cy="339283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2702412-7FA7-C776-528B-1B49BD76C9A4}"/>
              </a:ext>
            </a:extLst>
          </p:cNvPr>
          <p:cNvCxnSpPr/>
          <p:nvPr/>
        </p:nvCxnSpPr>
        <p:spPr>
          <a:xfrm>
            <a:off x="1310640" y="6560820"/>
            <a:ext cx="9936480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CA77FF8-E910-888D-4CA8-0A7861F27E62}"/>
              </a:ext>
            </a:extLst>
          </p:cNvPr>
          <p:cNvSpPr/>
          <p:nvPr/>
        </p:nvSpPr>
        <p:spPr>
          <a:xfrm>
            <a:off x="419100" y="1643062"/>
            <a:ext cx="11353800" cy="4029075"/>
          </a:xfrm>
          <a:prstGeom prst="roundRect">
            <a:avLst>
              <a:gd name="adj" fmla="val 6265"/>
            </a:avLst>
          </a:prstGeom>
          <a:noFill/>
          <a:ln w="12700">
            <a:solidFill>
              <a:srgbClr val="81BA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67F8CA7-FF96-1589-B0D0-4E532BC518AA}"/>
              </a:ext>
            </a:extLst>
          </p:cNvPr>
          <p:cNvSpPr txBox="1"/>
          <p:nvPr/>
        </p:nvSpPr>
        <p:spPr>
          <a:xfrm>
            <a:off x="2576392" y="4095827"/>
            <a:ext cx="5478500" cy="3317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defTabSz="410751" hangingPunct="0"/>
            <a:endParaRPr lang="en-GB" sz="1687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" name="Title">
            <a:extLst>
              <a:ext uri="{FF2B5EF4-FFF2-40B4-BE49-F238E27FC236}">
                <a16:creationId xmlns:a16="http://schemas.microsoft.com/office/drawing/2014/main" id="{42D0FB77-01CE-2374-E271-9EFF9E02DDFD}"/>
              </a:ext>
            </a:extLst>
          </p:cNvPr>
          <p:cNvSpPr txBox="1"/>
          <p:nvPr/>
        </p:nvSpPr>
        <p:spPr>
          <a:xfrm>
            <a:off x="419100" y="2354331"/>
            <a:ext cx="11353800" cy="11801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5719" tIns="35719" rIns="35719" bIns="35719" anchor="ctr">
            <a:spAutoFit/>
          </a:bodyPr>
          <a:lstStyle>
            <a:lvl1pPr algn="l">
              <a:defRPr sz="4400" b="0">
                <a:solidFill>
                  <a:srgbClr val="292C5A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 algn="ctr"/>
            <a:r>
              <a:rPr lang="en-GB" sz="7200" b="1" dirty="0">
                <a:gradFill>
                  <a:gsLst>
                    <a:gs pos="0">
                      <a:schemeClr val="bg1">
                        <a:alpha val="10000"/>
                      </a:schemeClr>
                    </a:gs>
                    <a:gs pos="72000">
                      <a:schemeClr val="bg1">
                        <a:alpha val="0"/>
                      </a:schemeClr>
                    </a:gs>
                  </a:gsLst>
                  <a:lin ang="5400000" scaled="0"/>
                </a:gradFill>
                <a:latin typeface="Poppins" panose="00000500000000000000" pitchFamily="2" charset="0"/>
                <a:cs typeface="Poppins" panose="00000500000000000000" pitchFamily="2" charset="0"/>
              </a:rPr>
              <a:t>Scale of Modern Slavery</a:t>
            </a:r>
            <a:endParaRPr sz="7200" b="1" dirty="0">
              <a:gradFill>
                <a:gsLst>
                  <a:gs pos="0">
                    <a:schemeClr val="bg1">
                      <a:alpha val="10000"/>
                    </a:schemeClr>
                  </a:gs>
                  <a:gs pos="72000">
                    <a:schemeClr val="bg1">
                      <a:alpha val="0"/>
                    </a:schemeClr>
                  </a:gs>
                </a:gsLst>
                <a:lin ang="5400000" scaled="0"/>
              </a:gra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9" name="Title">
            <a:extLst>
              <a:ext uri="{FF2B5EF4-FFF2-40B4-BE49-F238E27FC236}">
                <a16:creationId xmlns:a16="http://schemas.microsoft.com/office/drawing/2014/main" id="{34A553F2-501D-D355-F599-1DB8AFDD963C}"/>
              </a:ext>
            </a:extLst>
          </p:cNvPr>
          <p:cNvSpPr txBox="1"/>
          <p:nvPr/>
        </p:nvSpPr>
        <p:spPr>
          <a:xfrm>
            <a:off x="419100" y="3137128"/>
            <a:ext cx="11353800" cy="11801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5719" tIns="35719" rIns="35719" bIns="35719" anchor="ctr">
            <a:spAutoFit/>
          </a:bodyPr>
          <a:lstStyle>
            <a:lvl1pPr algn="l">
              <a:defRPr sz="4400" b="0">
                <a:solidFill>
                  <a:srgbClr val="292C5A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 algn="ctr"/>
            <a:r>
              <a:rPr lang="en-GB" sz="72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Scale of Modern Slavery</a:t>
            </a:r>
            <a:endParaRPr sz="7200" b="1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0" name="Title">
            <a:extLst>
              <a:ext uri="{FF2B5EF4-FFF2-40B4-BE49-F238E27FC236}">
                <a16:creationId xmlns:a16="http://schemas.microsoft.com/office/drawing/2014/main" id="{F590385D-7682-2BD7-E46A-C555F1D9E5A8}"/>
              </a:ext>
            </a:extLst>
          </p:cNvPr>
          <p:cNvSpPr txBox="1"/>
          <p:nvPr/>
        </p:nvSpPr>
        <p:spPr>
          <a:xfrm>
            <a:off x="419100" y="3919925"/>
            <a:ext cx="11353800" cy="11801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5719" tIns="35719" rIns="35719" bIns="35719" anchor="ctr">
            <a:spAutoFit/>
          </a:bodyPr>
          <a:lstStyle>
            <a:lvl1pPr algn="l">
              <a:defRPr sz="4400" b="0">
                <a:solidFill>
                  <a:srgbClr val="292C5A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 algn="ctr"/>
            <a:r>
              <a:rPr lang="en-GB" sz="7200" b="1" dirty="0">
                <a:gradFill>
                  <a:gsLst>
                    <a:gs pos="100000">
                      <a:schemeClr val="bg1">
                        <a:alpha val="10000"/>
                      </a:schemeClr>
                    </a:gs>
                    <a:gs pos="30000">
                      <a:schemeClr val="bg1">
                        <a:alpha val="0"/>
                      </a:schemeClr>
                    </a:gs>
                  </a:gsLst>
                  <a:lin ang="5400000" scaled="0"/>
                </a:gradFill>
                <a:latin typeface="Poppins" panose="00000500000000000000" pitchFamily="2" charset="0"/>
                <a:cs typeface="Poppins" panose="00000500000000000000" pitchFamily="2" charset="0"/>
              </a:rPr>
              <a:t>Scale of Modern Slavery</a:t>
            </a:r>
            <a:endParaRPr sz="7200" b="1" dirty="0">
              <a:gradFill>
                <a:gsLst>
                  <a:gs pos="100000">
                    <a:schemeClr val="bg1">
                      <a:alpha val="10000"/>
                    </a:schemeClr>
                  </a:gs>
                  <a:gs pos="30000">
                    <a:schemeClr val="bg1">
                      <a:alpha val="0"/>
                    </a:schemeClr>
                  </a:gs>
                </a:gsLst>
                <a:lin ang="5400000" scaled="0"/>
              </a:gra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2505A47-97C3-F73F-80C3-576766F62603}"/>
              </a:ext>
            </a:extLst>
          </p:cNvPr>
          <p:cNvSpPr/>
          <p:nvPr/>
        </p:nvSpPr>
        <p:spPr>
          <a:xfrm>
            <a:off x="5371052" y="870902"/>
            <a:ext cx="1449895" cy="1449895"/>
          </a:xfrm>
          <a:prstGeom prst="ellipse">
            <a:avLst/>
          </a:prstGeom>
          <a:solidFill>
            <a:srgbClr val="211D7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28CFA29-35DB-438E-03E0-0BBAD7224681}"/>
              </a:ext>
            </a:extLst>
          </p:cNvPr>
          <p:cNvSpPr/>
          <p:nvPr/>
        </p:nvSpPr>
        <p:spPr>
          <a:xfrm>
            <a:off x="5514801" y="1014650"/>
            <a:ext cx="1162397" cy="1162397"/>
          </a:xfrm>
          <a:prstGeom prst="ellipse">
            <a:avLst/>
          </a:prstGeom>
          <a:noFill/>
          <a:ln w="12700">
            <a:solidFill>
              <a:srgbClr val="81BA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lack and white logo&#10;&#10;AI-generated content may be incorrect.">
            <a:extLst>
              <a:ext uri="{FF2B5EF4-FFF2-40B4-BE49-F238E27FC236}">
                <a16:creationId xmlns:a16="http://schemas.microsoft.com/office/drawing/2014/main" id="{7158EBCF-A10F-0764-888D-22D92CCC73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1849" y="1185863"/>
            <a:ext cx="875910" cy="817482"/>
          </a:xfrm>
          <a:prstGeom prst="rect">
            <a:avLst/>
          </a:prstGeom>
        </p:spPr>
      </p:pic>
      <p:pic>
        <p:nvPicPr>
          <p:cNvPr id="11" name="Picture 10" descr="A blue and green text on a black background&#10;&#10;AI-generated content may be incorrect.">
            <a:extLst>
              <a:ext uri="{FF2B5EF4-FFF2-40B4-BE49-F238E27FC236}">
                <a16:creationId xmlns:a16="http://schemas.microsoft.com/office/drawing/2014/main" id="{A23540FC-60F4-DF59-744F-8CC6F828B7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311"/>
          <a:stretch/>
        </p:blipFill>
        <p:spPr>
          <a:xfrm>
            <a:off x="784860" y="6391178"/>
            <a:ext cx="352606" cy="339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9885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10C892-D3CE-6A73-357A-A7042B8D40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193900D8-DF41-546B-A7B3-AD339E862CF3}"/>
              </a:ext>
            </a:extLst>
          </p:cNvPr>
          <p:cNvSpPr txBox="1"/>
          <p:nvPr/>
        </p:nvSpPr>
        <p:spPr>
          <a:xfrm>
            <a:off x="316006" y="659035"/>
            <a:ext cx="114568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211D7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Global and </a:t>
            </a:r>
            <a:r>
              <a:rPr lang="en-GB" sz="3600" b="1" dirty="0">
                <a:solidFill>
                  <a:srgbClr val="41B64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UK Statistics</a:t>
            </a:r>
          </a:p>
        </p:txBody>
      </p:sp>
      <p:pic>
        <p:nvPicPr>
          <p:cNvPr id="3" name="Picture 2" descr="A blue and green text on a black background&#10;&#10;AI-generated content may be incorrect.">
            <a:extLst>
              <a:ext uri="{FF2B5EF4-FFF2-40B4-BE49-F238E27FC236}">
                <a16:creationId xmlns:a16="http://schemas.microsoft.com/office/drawing/2014/main" id="{8A7BA3E7-D5FB-7A8B-F2CB-493CD71AF7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311"/>
          <a:stretch/>
        </p:blipFill>
        <p:spPr>
          <a:xfrm>
            <a:off x="11420294" y="6362700"/>
            <a:ext cx="352606" cy="339283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C734F91-FC6C-2DEF-54AA-71004FE076A8}"/>
              </a:ext>
            </a:extLst>
          </p:cNvPr>
          <p:cNvCxnSpPr/>
          <p:nvPr/>
        </p:nvCxnSpPr>
        <p:spPr>
          <a:xfrm>
            <a:off x="1310640" y="6560820"/>
            <a:ext cx="9936480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8D065BB8-CDF1-0576-088E-4C8F85ACFD33}"/>
              </a:ext>
            </a:extLst>
          </p:cNvPr>
          <p:cNvGrpSpPr/>
          <p:nvPr/>
        </p:nvGrpSpPr>
        <p:grpSpPr>
          <a:xfrm>
            <a:off x="419100" y="2002274"/>
            <a:ext cx="11353800" cy="3566510"/>
            <a:chOff x="419100" y="1592580"/>
            <a:chExt cx="14310360" cy="4122419"/>
          </a:xfrm>
          <a:solidFill>
            <a:srgbClr val="211D70"/>
          </a:solidFill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7001C532-EA4B-6BBA-6B23-525A7B4D0D2E}"/>
                </a:ext>
              </a:extLst>
            </p:cNvPr>
            <p:cNvSpPr/>
            <p:nvPr/>
          </p:nvSpPr>
          <p:spPr>
            <a:xfrm>
              <a:off x="419100" y="1592581"/>
              <a:ext cx="3474720" cy="4122418"/>
            </a:xfrm>
            <a:prstGeom prst="roundRect">
              <a:avLst>
                <a:gd name="adj" fmla="val 369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C594F0CA-2218-4BB4-C7BC-60CBC3551B32}"/>
                </a:ext>
              </a:extLst>
            </p:cNvPr>
            <p:cNvSpPr/>
            <p:nvPr/>
          </p:nvSpPr>
          <p:spPr>
            <a:xfrm>
              <a:off x="7645953" y="1592580"/>
              <a:ext cx="3474720" cy="4122418"/>
            </a:xfrm>
            <a:prstGeom prst="roundRect">
              <a:avLst>
                <a:gd name="adj" fmla="val 369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B7D0A88F-4AA5-D504-C581-6781896AA04B}"/>
                </a:ext>
              </a:extLst>
            </p:cNvPr>
            <p:cNvSpPr/>
            <p:nvPr/>
          </p:nvSpPr>
          <p:spPr>
            <a:xfrm>
              <a:off x="4049268" y="1592581"/>
              <a:ext cx="3474720" cy="4122418"/>
            </a:xfrm>
            <a:prstGeom prst="roundRect">
              <a:avLst>
                <a:gd name="adj" fmla="val 369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BE3EDCD8-F880-4D6A-D1E2-4E2D05F9A240}"/>
                </a:ext>
              </a:extLst>
            </p:cNvPr>
            <p:cNvSpPr/>
            <p:nvPr/>
          </p:nvSpPr>
          <p:spPr>
            <a:xfrm>
              <a:off x="11254740" y="1592581"/>
              <a:ext cx="3474720" cy="4122418"/>
            </a:xfrm>
            <a:prstGeom prst="roundRect">
              <a:avLst>
                <a:gd name="adj" fmla="val 369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E4B84D2-BC7E-F903-E7DD-FC78A69E50D4}"/>
              </a:ext>
            </a:extLst>
          </p:cNvPr>
          <p:cNvSpPr/>
          <p:nvPr/>
        </p:nvSpPr>
        <p:spPr>
          <a:xfrm>
            <a:off x="685800" y="1819394"/>
            <a:ext cx="624840" cy="741487"/>
          </a:xfrm>
          <a:prstGeom prst="roundRect">
            <a:avLst>
              <a:gd name="adj" fmla="val 11332"/>
            </a:avLst>
          </a:prstGeom>
          <a:solidFill>
            <a:srgbClr val="81BA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53ABAE76-F889-7FC6-B28D-B48A3E4AD7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39841" y="1924613"/>
            <a:ext cx="509144" cy="509144"/>
          </a:xfrm>
          <a:prstGeom prst="rect">
            <a:avLst/>
          </a:prstGeom>
        </p:spPr>
      </p:pic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F8542706-E773-3C4B-75B6-3FB3A830A34F}"/>
              </a:ext>
            </a:extLst>
          </p:cNvPr>
          <p:cNvSpPr/>
          <p:nvPr/>
        </p:nvSpPr>
        <p:spPr>
          <a:xfrm>
            <a:off x="6460838" y="1819393"/>
            <a:ext cx="624840" cy="741487"/>
          </a:xfrm>
          <a:prstGeom prst="roundRect">
            <a:avLst>
              <a:gd name="adj" fmla="val 11332"/>
            </a:avLst>
          </a:prstGeom>
          <a:solidFill>
            <a:srgbClr val="81BA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726C0DC4-EE8C-C540-76CC-8CDBB9207B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518686" y="1922520"/>
            <a:ext cx="509144" cy="509144"/>
          </a:xfrm>
          <a:prstGeom prst="rect">
            <a:avLst/>
          </a:prstGeom>
        </p:spPr>
      </p:pic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E9DCBA1C-9F92-2309-9A7C-1CE5F82E6C95}"/>
              </a:ext>
            </a:extLst>
          </p:cNvPr>
          <p:cNvSpPr/>
          <p:nvPr/>
        </p:nvSpPr>
        <p:spPr>
          <a:xfrm>
            <a:off x="3573869" y="1819394"/>
            <a:ext cx="624840" cy="741487"/>
          </a:xfrm>
          <a:prstGeom prst="roundRect">
            <a:avLst>
              <a:gd name="adj" fmla="val 11332"/>
            </a:avLst>
          </a:prstGeom>
          <a:solidFill>
            <a:srgbClr val="81BA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A2FDF1A9-8817-7679-DCBD-D431CD0DBA1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3645727" y="1911046"/>
            <a:ext cx="509144" cy="509144"/>
          </a:xfrm>
          <a:prstGeom prst="rect">
            <a:avLst/>
          </a:prstGeom>
        </p:spPr>
      </p:pic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77CA5478-44B1-337C-FD84-C8FF603B569E}"/>
              </a:ext>
            </a:extLst>
          </p:cNvPr>
          <p:cNvSpPr/>
          <p:nvPr/>
        </p:nvSpPr>
        <p:spPr>
          <a:xfrm>
            <a:off x="9242853" y="1819394"/>
            <a:ext cx="624840" cy="741487"/>
          </a:xfrm>
          <a:prstGeom prst="roundRect">
            <a:avLst>
              <a:gd name="adj" fmla="val 11332"/>
            </a:avLst>
          </a:prstGeom>
          <a:solidFill>
            <a:srgbClr val="81BA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Graphic 27">
            <a:extLst>
              <a:ext uri="{FF2B5EF4-FFF2-40B4-BE49-F238E27FC236}">
                <a16:creationId xmlns:a16="http://schemas.microsoft.com/office/drawing/2014/main" id="{E200C995-17F8-39DD-E657-9B882EA146A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9296894" y="1924613"/>
            <a:ext cx="509144" cy="509144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5D3643E6-74DE-1FE6-245B-4B50E4FECA5B}"/>
              </a:ext>
            </a:extLst>
          </p:cNvPr>
          <p:cNvSpPr txBox="1"/>
          <p:nvPr/>
        </p:nvSpPr>
        <p:spPr>
          <a:xfrm>
            <a:off x="603115" y="2823396"/>
            <a:ext cx="216294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42915" eaLnBrk="0" fontAlgn="base" hangingPunct="0">
              <a:spcBef>
                <a:spcPts val="246"/>
              </a:spcBef>
              <a:spcAft>
                <a:spcPts val="562"/>
              </a:spcAft>
            </a:pPr>
            <a:r>
              <a:rPr lang="en-GB" altLang="en-US" sz="1800" b="1" dirty="0">
                <a:solidFill>
                  <a:srgbClr val="41B64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Global Modern Slavery Scale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3BA0C7B-232E-87D2-CC96-E8BA87D47951}"/>
              </a:ext>
            </a:extLst>
          </p:cNvPr>
          <p:cNvSpPr txBox="1"/>
          <p:nvPr/>
        </p:nvSpPr>
        <p:spPr>
          <a:xfrm>
            <a:off x="603115" y="3547389"/>
            <a:ext cx="2162945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6558" indent="-126558" defTabSz="410751" hangingPunct="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 estimated 50 million people worldwide live in modern slavery, including forced labour and forced marriage.</a:t>
            </a:r>
            <a:endParaRPr lang="en-US" sz="1400" dirty="0">
              <a:solidFill>
                <a:schemeClr val="bg1"/>
              </a:solidFill>
              <a:latin typeface="Poppins" panose="00000500000000000000" pitchFamily="2" charset="0"/>
              <a:ea typeface="Helvetica Neue"/>
              <a:cs typeface="Poppins" panose="00000500000000000000" pitchFamily="2" charset="0"/>
              <a:sym typeface="Helvetica Neue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9D56B69-FD1C-D3BE-ADEA-799A5B0164EE}"/>
              </a:ext>
            </a:extLst>
          </p:cNvPr>
          <p:cNvSpPr txBox="1"/>
          <p:nvPr/>
        </p:nvSpPr>
        <p:spPr>
          <a:xfrm>
            <a:off x="6348595" y="2743761"/>
            <a:ext cx="23668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42915" eaLnBrk="0" fontAlgn="base" hangingPunct="0">
              <a:spcBef>
                <a:spcPts val="246"/>
              </a:spcBef>
              <a:spcAft>
                <a:spcPts val="562"/>
              </a:spcAft>
            </a:pPr>
            <a:r>
              <a:rPr lang="en-GB" altLang="en-US" sz="1800" b="1" dirty="0">
                <a:solidFill>
                  <a:srgbClr val="41B64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National Referral Mechanism Data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A007B72-84B0-89B0-BBAB-931DCDD015C2}"/>
              </a:ext>
            </a:extLst>
          </p:cNvPr>
          <p:cNvSpPr txBox="1"/>
          <p:nvPr/>
        </p:nvSpPr>
        <p:spPr>
          <a:xfrm>
            <a:off x="6388086" y="3489576"/>
            <a:ext cx="241440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6558" indent="-126558" defTabSz="410751" hangingPunct="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The UK recorded 19,125 NRM referrals in 2024 the highest annual count since inception.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4D91E03-DDF3-A558-9D93-24A35E7B6660}"/>
              </a:ext>
            </a:extLst>
          </p:cNvPr>
          <p:cNvSpPr txBox="1"/>
          <p:nvPr/>
        </p:nvSpPr>
        <p:spPr>
          <a:xfrm>
            <a:off x="3527828" y="2760367"/>
            <a:ext cx="22918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42915" eaLnBrk="0" fontAlgn="base" hangingPunct="0">
              <a:spcBef>
                <a:spcPts val="246"/>
              </a:spcBef>
              <a:spcAft>
                <a:spcPts val="562"/>
              </a:spcAft>
            </a:pPr>
            <a:r>
              <a:rPr lang="en-GB" altLang="en-US" sz="1800" b="1" dirty="0">
                <a:solidFill>
                  <a:srgbClr val="41B64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UK Modern Slavery Estimates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85455B8-3BFF-6D01-2F99-044384A36B68}"/>
              </a:ext>
            </a:extLst>
          </p:cNvPr>
          <p:cNvSpPr txBox="1"/>
          <p:nvPr/>
        </p:nvSpPr>
        <p:spPr>
          <a:xfrm>
            <a:off x="3425855" y="3497927"/>
            <a:ext cx="241440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6558" indent="-126558" defTabSz="410751" hangingPunct="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  <a:latin typeface="Poppins" panose="00000500000000000000" pitchFamily="2" charset="0"/>
                <a:ea typeface="Helvetica Neue"/>
                <a:cs typeface="Poppins" panose="00000500000000000000" pitchFamily="2" charset="0"/>
                <a:sym typeface="Helvetica Neue"/>
              </a:rPr>
              <a:t>Over 100,000 individuals in the UK are affected, much higher than earlier estimates of 10,000 – 13,000 victims.</a:t>
            </a:r>
            <a:endParaRPr lang="en-US" sz="1400" dirty="0">
              <a:solidFill>
                <a:schemeClr val="bg1"/>
              </a:solidFill>
              <a:latin typeface="Poppins" panose="00000500000000000000" pitchFamily="2" charset="0"/>
              <a:ea typeface="Helvetica Neue"/>
              <a:cs typeface="Poppins" panose="00000500000000000000" pitchFamily="2" charset="0"/>
              <a:sym typeface="Helvetica Neue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F359C76-DF1D-42F0-161A-2079F030E0EF}"/>
              </a:ext>
            </a:extLst>
          </p:cNvPr>
          <p:cNvSpPr txBox="1"/>
          <p:nvPr/>
        </p:nvSpPr>
        <p:spPr>
          <a:xfrm>
            <a:off x="9144919" y="2823396"/>
            <a:ext cx="244396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42915" eaLnBrk="0" fontAlgn="base" hangingPunct="0">
              <a:spcBef>
                <a:spcPts val="246"/>
              </a:spcBef>
              <a:spcAft>
                <a:spcPts val="562"/>
              </a:spcAft>
            </a:pPr>
            <a:r>
              <a:rPr lang="en-GB" altLang="en-US" sz="1600" b="1" dirty="0">
                <a:solidFill>
                  <a:srgbClr val="41B64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Labour Exploitation Impact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C1D47F3B-B584-FE2E-8E92-75B8049EEC44}"/>
              </a:ext>
            </a:extLst>
          </p:cNvPr>
          <p:cNvSpPr txBox="1"/>
          <p:nvPr/>
        </p:nvSpPr>
        <p:spPr>
          <a:xfrm>
            <a:off x="9221335" y="3547389"/>
            <a:ext cx="216294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6558" indent="-126558" defTabSz="410751" hangingPunct="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Labour exploitation accounts for 32% of UK referrals, making it the most common form of modern slavery.</a:t>
            </a:r>
          </a:p>
        </p:txBody>
      </p:sp>
      <p:pic>
        <p:nvPicPr>
          <p:cNvPr id="7" name="Picture 6" descr="A blue and green text on a black background&#10;&#10;AI-generated content may be incorrect.">
            <a:extLst>
              <a:ext uri="{FF2B5EF4-FFF2-40B4-BE49-F238E27FC236}">
                <a16:creationId xmlns:a16="http://schemas.microsoft.com/office/drawing/2014/main" id="{0220A747-80C7-680A-EC7C-0FF95286E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311"/>
          <a:stretch/>
        </p:blipFill>
        <p:spPr>
          <a:xfrm>
            <a:off x="784860" y="6361904"/>
            <a:ext cx="352606" cy="339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7709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ADBBE1-A8EE-271C-9C90-E3F483ABA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72EECB5-CFE8-EDED-61D5-23D455BCCAF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11D7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blue and green text on a black background&#10;&#10;AI-generated content may be incorrect.">
            <a:extLst>
              <a:ext uri="{FF2B5EF4-FFF2-40B4-BE49-F238E27FC236}">
                <a16:creationId xmlns:a16="http://schemas.microsoft.com/office/drawing/2014/main" id="{A3630295-4043-5FC4-F57C-4C65D6EE73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311"/>
          <a:stretch/>
        </p:blipFill>
        <p:spPr>
          <a:xfrm>
            <a:off x="11420294" y="6391177"/>
            <a:ext cx="352606" cy="339283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7F394B3-2EED-C317-11AD-0750627D7EC5}"/>
              </a:ext>
            </a:extLst>
          </p:cNvPr>
          <p:cNvCxnSpPr/>
          <p:nvPr/>
        </p:nvCxnSpPr>
        <p:spPr>
          <a:xfrm>
            <a:off x="1310640" y="6560820"/>
            <a:ext cx="9936480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78CCC58-AF1D-C6C5-B41B-0B2348B68C99}"/>
              </a:ext>
            </a:extLst>
          </p:cNvPr>
          <p:cNvSpPr/>
          <p:nvPr/>
        </p:nvSpPr>
        <p:spPr>
          <a:xfrm>
            <a:off x="419100" y="1643062"/>
            <a:ext cx="11353800" cy="4029075"/>
          </a:xfrm>
          <a:prstGeom prst="roundRect">
            <a:avLst>
              <a:gd name="adj" fmla="val 6265"/>
            </a:avLst>
          </a:prstGeom>
          <a:noFill/>
          <a:ln w="12700">
            <a:solidFill>
              <a:srgbClr val="81BA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9054E35-CAC0-B40D-34BB-458CF8FC6CF2}"/>
              </a:ext>
            </a:extLst>
          </p:cNvPr>
          <p:cNvSpPr txBox="1"/>
          <p:nvPr/>
        </p:nvSpPr>
        <p:spPr>
          <a:xfrm>
            <a:off x="2576392" y="4095827"/>
            <a:ext cx="5478500" cy="3317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defTabSz="410751" hangingPunct="0"/>
            <a:endParaRPr lang="en-GB" sz="1687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" name="Title">
            <a:extLst>
              <a:ext uri="{FF2B5EF4-FFF2-40B4-BE49-F238E27FC236}">
                <a16:creationId xmlns:a16="http://schemas.microsoft.com/office/drawing/2014/main" id="{8A29E48C-4063-8B70-B372-EA0C7286017D}"/>
              </a:ext>
            </a:extLst>
          </p:cNvPr>
          <p:cNvSpPr txBox="1"/>
          <p:nvPr/>
        </p:nvSpPr>
        <p:spPr>
          <a:xfrm>
            <a:off x="419100" y="2446664"/>
            <a:ext cx="11353800" cy="9954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5719" tIns="35719" rIns="35719" bIns="35719" anchor="ctr">
            <a:spAutoFit/>
          </a:bodyPr>
          <a:lstStyle>
            <a:lvl1pPr algn="l">
              <a:defRPr sz="4400" b="0">
                <a:solidFill>
                  <a:srgbClr val="292C5A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 algn="ctr"/>
            <a:r>
              <a:rPr lang="en-GB" sz="6000" b="1" dirty="0">
                <a:gradFill>
                  <a:gsLst>
                    <a:gs pos="0">
                      <a:schemeClr val="bg1">
                        <a:alpha val="10000"/>
                      </a:schemeClr>
                    </a:gs>
                    <a:gs pos="72000">
                      <a:schemeClr val="bg1">
                        <a:alpha val="0"/>
                      </a:schemeClr>
                    </a:gs>
                  </a:gsLst>
                  <a:lin ang="5400000" scaled="0"/>
                </a:gradFill>
                <a:latin typeface="Poppins" panose="00000500000000000000" pitchFamily="2" charset="0"/>
                <a:cs typeface="Poppins" panose="00000500000000000000" pitchFamily="2" charset="0"/>
              </a:rPr>
              <a:t>Modern Slavery Act Updates</a:t>
            </a:r>
            <a:endParaRPr sz="6000" b="1" dirty="0">
              <a:gradFill>
                <a:gsLst>
                  <a:gs pos="0">
                    <a:schemeClr val="bg1">
                      <a:alpha val="10000"/>
                    </a:schemeClr>
                  </a:gs>
                  <a:gs pos="72000">
                    <a:schemeClr val="bg1">
                      <a:alpha val="0"/>
                    </a:schemeClr>
                  </a:gs>
                </a:gsLst>
                <a:lin ang="5400000" scaled="0"/>
              </a:gra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9" name="Title">
            <a:extLst>
              <a:ext uri="{FF2B5EF4-FFF2-40B4-BE49-F238E27FC236}">
                <a16:creationId xmlns:a16="http://schemas.microsoft.com/office/drawing/2014/main" id="{B83B0AA6-2759-B77F-2842-19A68DE5E567}"/>
              </a:ext>
            </a:extLst>
          </p:cNvPr>
          <p:cNvSpPr txBox="1"/>
          <p:nvPr/>
        </p:nvSpPr>
        <p:spPr>
          <a:xfrm>
            <a:off x="419100" y="3229461"/>
            <a:ext cx="11353800" cy="9954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5719" tIns="35719" rIns="35719" bIns="35719" anchor="ctr">
            <a:spAutoFit/>
          </a:bodyPr>
          <a:lstStyle>
            <a:lvl1pPr algn="l">
              <a:defRPr sz="4400" b="0">
                <a:solidFill>
                  <a:srgbClr val="292C5A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 algn="ctr"/>
            <a:r>
              <a:rPr lang="en-GB" sz="60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Modern Slavery Act Updates</a:t>
            </a:r>
            <a:endParaRPr sz="6000" b="1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0" name="Title">
            <a:extLst>
              <a:ext uri="{FF2B5EF4-FFF2-40B4-BE49-F238E27FC236}">
                <a16:creationId xmlns:a16="http://schemas.microsoft.com/office/drawing/2014/main" id="{49BA9F6F-0059-5B5A-E50B-59DEA912DA21}"/>
              </a:ext>
            </a:extLst>
          </p:cNvPr>
          <p:cNvSpPr txBox="1"/>
          <p:nvPr/>
        </p:nvSpPr>
        <p:spPr>
          <a:xfrm>
            <a:off x="419100" y="4012258"/>
            <a:ext cx="11353800" cy="9954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5719" tIns="35719" rIns="35719" bIns="35719" anchor="ctr">
            <a:spAutoFit/>
          </a:bodyPr>
          <a:lstStyle>
            <a:lvl1pPr algn="l">
              <a:defRPr sz="4400" b="0">
                <a:solidFill>
                  <a:srgbClr val="292C5A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 algn="ctr"/>
            <a:r>
              <a:rPr lang="en-GB" sz="6000" b="1" dirty="0">
                <a:gradFill>
                  <a:gsLst>
                    <a:gs pos="100000">
                      <a:schemeClr val="bg1">
                        <a:alpha val="10000"/>
                      </a:schemeClr>
                    </a:gs>
                    <a:gs pos="30000">
                      <a:schemeClr val="bg1">
                        <a:alpha val="0"/>
                      </a:schemeClr>
                    </a:gs>
                  </a:gsLst>
                  <a:lin ang="5400000" scaled="0"/>
                </a:gradFill>
                <a:latin typeface="Poppins" panose="00000500000000000000" pitchFamily="2" charset="0"/>
                <a:cs typeface="Poppins" panose="00000500000000000000" pitchFamily="2" charset="0"/>
              </a:rPr>
              <a:t>Modern Slavery Act Updates</a:t>
            </a:r>
            <a:endParaRPr sz="6000" b="1" dirty="0">
              <a:gradFill>
                <a:gsLst>
                  <a:gs pos="100000">
                    <a:schemeClr val="bg1">
                      <a:alpha val="10000"/>
                    </a:schemeClr>
                  </a:gs>
                  <a:gs pos="30000">
                    <a:schemeClr val="bg1">
                      <a:alpha val="0"/>
                    </a:schemeClr>
                  </a:gs>
                </a:gsLst>
                <a:lin ang="5400000" scaled="0"/>
              </a:gra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B60DB7E-755B-B398-4AB2-DBFEF8F0E060}"/>
              </a:ext>
            </a:extLst>
          </p:cNvPr>
          <p:cNvSpPr/>
          <p:nvPr/>
        </p:nvSpPr>
        <p:spPr>
          <a:xfrm>
            <a:off x="5371052" y="870902"/>
            <a:ext cx="1449895" cy="1449895"/>
          </a:xfrm>
          <a:prstGeom prst="ellipse">
            <a:avLst/>
          </a:prstGeom>
          <a:solidFill>
            <a:srgbClr val="211D7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4EDC560-ECF1-85E3-B419-73CA0C256B31}"/>
              </a:ext>
            </a:extLst>
          </p:cNvPr>
          <p:cNvSpPr/>
          <p:nvPr/>
        </p:nvSpPr>
        <p:spPr>
          <a:xfrm>
            <a:off x="5514801" y="1014650"/>
            <a:ext cx="1162397" cy="1162397"/>
          </a:xfrm>
          <a:prstGeom prst="ellipse">
            <a:avLst/>
          </a:prstGeom>
          <a:noFill/>
          <a:ln w="12700">
            <a:solidFill>
              <a:srgbClr val="81BA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lack and white logo&#10;&#10;AI-generated content may be incorrect.">
            <a:extLst>
              <a:ext uri="{FF2B5EF4-FFF2-40B4-BE49-F238E27FC236}">
                <a16:creationId xmlns:a16="http://schemas.microsoft.com/office/drawing/2014/main" id="{8E7BF108-0A1E-DFFC-F35C-376ADC54CF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1849" y="1185863"/>
            <a:ext cx="875910" cy="817482"/>
          </a:xfrm>
          <a:prstGeom prst="rect">
            <a:avLst/>
          </a:prstGeom>
        </p:spPr>
      </p:pic>
      <p:pic>
        <p:nvPicPr>
          <p:cNvPr id="11" name="Picture 10" descr="A blue and green text on a black background&#10;&#10;AI-generated content may be incorrect.">
            <a:extLst>
              <a:ext uri="{FF2B5EF4-FFF2-40B4-BE49-F238E27FC236}">
                <a16:creationId xmlns:a16="http://schemas.microsoft.com/office/drawing/2014/main" id="{A0B4B3AF-F366-85FC-A8B7-1FF3DB5AB4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311"/>
          <a:stretch/>
        </p:blipFill>
        <p:spPr>
          <a:xfrm>
            <a:off x="784860" y="6391178"/>
            <a:ext cx="352606" cy="339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232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4BD5DC-C035-31A1-10C6-882321AE3D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B6C0EAF5-8B1C-428F-1502-F839EE95BAE0}"/>
              </a:ext>
            </a:extLst>
          </p:cNvPr>
          <p:cNvSpPr txBox="1"/>
          <p:nvPr/>
        </p:nvSpPr>
        <p:spPr>
          <a:xfrm>
            <a:off x="316006" y="659035"/>
            <a:ext cx="114568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211D7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Legislative Changes </a:t>
            </a:r>
            <a:r>
              <a:rPr lang="en-GB" sz="3600" b="1" dirty="0">
                <a:solidFill>
                  <a:srgbClr val="41B64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and Compliance</a:t>
            </a:r>
          </a:p>
        </p:txBody>
      </p:sp>
      <p:pic>
        <p:nvPicPr>
          <p:cNvPr id="3" name="Picture 2" descr="A blue and green text on a black background&#10;&#10;AI-generated content may be incorrect.">
            <a:extLst>
              <a:ext uri="{FF2B5EF4-FFF2-40B4-BE49-F238E27FC236}">
                <a16:creationId xmlns:a16="http://schemas.microsoft.com/office/drawing/2014/main" id="{71FB26E4-09C6-32EA-364B-B01DA89BA9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311"/>
          <a:stretch/>
        </p:blipFill>
        <p:spPr>
          <a:xfrm>
            <a:off x="11420294" y="6362700"/>
            <a:ext cx="352606" cy="339283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49C3C91-D4D1-95FC-910D-20FA7F988048}"/>
              </a:ext>
            </a:extLst>
          </p:cNvPr>
          <p:cNvCxnSpPr/>
          <p:nvPr/>
        </p:nvCxnSpPr>
        <p:spPr>
          <a:xfrm>
            <a:off x="1310640" y="6560820"/>
            <a:ext cx="9936480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787F76CC-39AA-B876-C353-1E7B7C28E22F}"/>
              </a:ext>
            </a:extLst>
          </p:cNvPr>
          <p:cNvGrpSpPr/>
          <p:nvPr/>
        </p:nvGrpSpPr>
        <p:grpSpPr>
          <a:xfrm>
            <a:off x="419100" y="2002274"/>
            <a:ext cx="11353800" cy="3566510"/>
            <a:chOff x="419100" y="1592580"/>
            <a:chExt cx="14310360" cy="4122419"/>
          </a:xfrm>
          <a:solidFill>
            <a:srgbClr val="211D70"/>
          </a:solidFill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E6BB76C6-A92F-2F2B-1A89-4EBE34988D90}"/>
                </a:ext>
              </a:extLst>
            </p:cNvPr>
            <p:cNvSpPr/>
            <p:nvPr/>
          </p:nvSpPr>
          <p:spPr>
            <a:xfrm>
              <a:off x="419100" y="1592581"/>
              <a:ext cx="3474720" cy="4122418"/>
            </a:xfrm>
            <a:prstGeom prst="roundRect">
              <a:avLst>
                <a:gd name="adj" fmla="val 369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5E4DB190-AFF6-3FBF-0005-DC300BF9FACD}"/>
                </a:ext>
              </a:extLst>
            </p:cNvPr>
            <p:cNvSpPr/>
            <p:nvPr/>
          </p:nvSpPr>
          <p:spPr>
            <a:xfrm>
              <a:off x="7645953" y="1592580"/>
              <a:ext cx="3474720" cy="4122418"/>
            </a:xfrm>
            <a:prstGeom prst="roundRect">
              <a:avLst>
                <a:gd name="adj" fmla="val 369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CA0B958D-28B8-2D7B-0C72-6C54BA7A3E6C}"/>
                </a:ext>
              </a:extLst>
            </p:cNvPr>
            <p:cNvSpPr/>
            <p:nvPr/>
          </p:nvSpPr>
          <p:spPr>
            <a:xfrm>
              <a:off x="4049268" y="1592581"/>
              <a:ext cx="3474720" cy="4122418"/>
            </a:xfrm>
            <a:prstGeom prst="roundRect">
              <a:avLst>
                <a:gd name="adj" fmla="val 369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CB10AEBC-1774-E133-DDAF-0DEBDAB46E6E}"/>
                </a:ext>
              </a:extLst>
            </p:cNvPr>
            <p:cNvSpPr/>
            <p:nvPr/>
          </p:nvSpPr>
          <p:spPr>
            <a:xfrm>
              <a:off x="11254740" y="1592581"/>
              <a:ext cx="3474720" cy="4122418"/>
            </a:xfrm>
            <a:prstGeom prst="roundRect">
              <a:avLst>
                <a:gd name="adj" fmla="val 369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C2A66655-8E1D-E1E0-2BF6-1A95EB5204E8}"/>
              </a:ext>
            </a:extLst>
          </p:cNvPr>
          <p:cNvSpPr/>
          <p:nvPr/>
        </p:nvSpPr>
        <p:spPr>
          <a:xfrm>
            <a:off x="685800" y="1819394"/>
            <a:ext cx="624840" cy="741487"/>
          </a:xfrm>
          <a:prstGeom prst="roundRect">
            <a:avLst>
              <a:gd name="adj" fmla="val 11332"/>
            </a:avLst>
          </a:prstGeom>
          <a:solidFill>
            <a:srgbClr val="81BA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4AD4A2AE-8936-F376-9859-FB93D4913D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39841" y="1924613"/>
            <a:ext cx="509144" cy="509144"/>
          </a:xfrm>
          <a:prstGeom prst="rect">
            <a:avLst/>
          </a:prstGeom>
        </p:spPr>
      </p:pic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F5E5F4C6-7F45-5D47-D4FA-B70E97770888}"/>
              </a:ext>
            </a:extLst>
          </p:cNvPr>
          <p:cNvSpPr/>
          <p:nvPr/>
        </p:nvSpPr>
        <p:spPr>
          <a:xfrm>
            <a:off x="6460838" y="1819393"/>
            <a:ext cx="624840" cy="741487"/>
          </a:xfrm>
          <a:prstGeom prst="roundRect">
            <a:avLst>
              <a:gd name="adj" fmla="val 11332"/>
            </a:avLst>
          </a:prstGeom>
          <a:solidFill>
            <a:srgbClr val="81BA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95BC3471-B036-0DF8-36BE-0C6BE4F01E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518686" y="1922520"/>
            <a:ext cx="509144" cy="509144"/>
          </a:xfrm>
          <a:prstGeom prst="rect">
            <a:avLst/>
          </a:prstGeom>
        </p:spPr>
      </p:pic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BC4FC81C-2E96-5A96-8C7D-EFDC4E1B0BD6}"/>
              </a:ext>
            </a:extLst>
          </p:cNvPr>
          <p:cNvSpPr/>
          <p:nvPr/>
        </p:nvSpPr>
        <p:spPr>
          <a:xfrm>
            <a:off x="3573869" y="1819394"/>
            <a:ext cx="624840" cy="741487"/>
          </a:xfrm>
          <a:prstGeom prst="roundRect">
            <a:avLst>
              <a:gd name="adj" fmla="val 11332"/>
            </a:avLst>
          </a:prstGeom>
          <a:solidFill>
            <a:srgbClr val="81BA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2CBCF93F-872C-5B15-FA22-EE1EC824971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3645727" y="1911046"/>
            <a:ext cx="509144" cy="509144"/>
          </a:xfrm>
          <a:prstGeom prst="rect">
            <a:avLst/>
          </a:prstGeom>
        </p:spPr>
      </p:pic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2A82AA0A-29DC-C6B2-5849-0D8CC22A5D27}"/>
              </a:ext>
            </a:extLst>
          </p:cNvPr>
          <p:cNvSpPr/>
          <p:nvPr/>
        </p:nvSpPr>
        <p:spPr>
          <a:xfrm>
            <a:off x="9242853" y="1819394"/>
            <a:ext cx="624840" cy="741487"/>
          </a:xfrm>
          <a:prstGeom prst="roundRect">
            <a:avLst>
              <a:gd name="adj" fmla="val 11332"/>
            </a:avLst>
          </a:prstGeom>
          <a:solidFill>
            <a:srgbClr val="81BA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Graphic 27">
            <a:extLst>
              <a:ext uri="{FF2B5EF4-FFF2-40B4-BE49-F238E27FC236}">
                <a16:creationId xmlns:a16="http://schemas.microsoft.com/office/drawing/2014/main" id="{3081EDEA-FCC9-3D39-E01F-89BEFD6A6CC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9296894" y="1924613"/>
            <a:ext cx="509144" cy="509144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A2AB1FC3-95B4-13D0-15F8-FF8A30CEE187}"/>
              </a:ext>
            </a:extLst>
          </p:cNvPr>
          <p:cNvSpPr txBox="1"/>
          <p:nvPr/>
        </p:nvSpPr>
        <p:spPr>
          <a:xfrm>
            <a:off x="603115" y="2823396"/>
            <a:ext cx="216294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42915" eaLnBrk="0" fontAlgn="base" hangingPunct="0">
              <a:spcBef>
                <a:spcPts val="246"/>
              </a:spcBef>
              <a:spcAft>
                <a:spcPts val="562"/>
              </a:spcAft>
            </a:pPr>
            <a:r>
              <a:rPr lang="en-GB" altLang="en-US" sz="1800" b="1" dirty="0">
                <a:solidFill>
                  <a:srgbClr val="41B64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Updated Legal Framework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739A5DF-C5DD-5078-7203-B6117D7FB808}"/>
              </a:ext>
            </a:extLst>
          </p:cNvPr>
          <p:cNvSpPr txBox="1"/>
          <p:nvPr/>
        </p:nvSpPr>
        <p:spPr>
          <a:xfrm>
            <a:off x="603115" y="3547389"/>
            <a:ext cx="2162945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6558" indent="-126558" defTabSz="410751" hangingPunct="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The Modern Slavery Act 2015 is strengthened by 2025 revised guidance focusing on practical business impacts beyond policies.</a:t>
            </a:r>
            <a:endParaRPr lang="en-US" sz="1400" dirty="0">
              <a:solidFill>
                <a:schemeClr val="bg1"/>
              </a:solidFill>
              <a:latin typeface="Poppins" panose="00000500000000000000" pitchFamily="2" charset="0"/>
              <a:ea typeface="Helvetica Neue"/>
              <a:cs typeface="Poppins" panose="00000500000000000000" pitchFamily="2" charset="0"/>
              <a:sym typeface="Helvetica Neue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53A6C71-A5EF-55BC-2891-9AC2BCD0DD27}"/>
              </a:ext>
            </a:extLst>
          </p:cNvPr>
          <p:cNvSpPr txBox="1"/>
          <p:nvPr/>
        </p:nvSpPr>
        <p:spPr>
          <a:xfrm>
            <a:off x="6261366" y="2743761"/>
            <a:ext cx="257068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42915" eaLnBrk="0" fontAlgn="base" hangingPunct="0">
              <a:spcBef>
                <a:spcPts val="246"/>
              </a:spcBef>
              <a:spcAft>
                <a:spcPts val="562"/>
              </a:spcAft>
            </a:pPr>
            <a:r>
              <a:rPr lang="en-GB" altLang="en-US" sz="1600" b="1" dirty="0">
                <a:solidFill>
                  <a:srgbClr val="41B64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Enhanced Compliance Requirements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11A6B64-3D65-2AC9-5957-F64B663F679F}"/>
              </a:ext>
            </a:extLst>
          </p:cNvPr>
          <p:cNvSpPr txBox="1"/>
          <p:nvPr/>
        </p:nvSpPr>
        <p:spPr>
          <a:xfrm>
            <a:off x="6388086" y="3489576"/>
            <a:ext cx="2414405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6558" indent="-126558" defTabSz="410751" hangingPunct="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From 2026, companies must report on six key areas with board-level approval and centralised government registry submission.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27F9F07-1106-C86E-E06B-A41B0B46838B}"/>
              </a:ext>
            </a:extLst>
          </p:cNvPr>
          <p:cNvSpPr txBox="1"/>
          <p:nvPr/>
        </p:nvSpPr>
        <p:spPr>
          <a:xfrm>
            <a:off x="3527828" y="2760367"/>
            <a:ext cx="229188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42915" eaLnBrk="0" fontAlgn="base" hangingPunct="0">
              <a:spcBef>
                <a:spcPts val="246"/>
              </a:spcBef>
              <a:spcAft>
                <a:spcPts val="562"/>
              </a:spcAft>
            </a:pPr>
            <a:r>
              <a:rPr lang="en-GB" altLang="en-US" sz="1600" b="1" dirty="0">
                <a:solidFill>
                  <a:srgbClr val="41B64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Two-Tier Disclosure System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24EF220-5486-46F5-6DD7-3652B4B8EF39}"/>
              </a:ext>
            </a:extLst>
          </p:cNvPr>
          <p:cNvSpPr txBox="1"/>
          <p:nvPr/>
        </p:nvSpPr>
        <p:spPr>
          <a:xfrm>
            <a:off x="3425855" y="3497927"/>
            <a:ext cx="2414405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6558" indent="-126558" defTabSz="410751" hangingPunct="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  <a:latin typeface="Poppins" panose="00000500000000000000" pitchFamily="2" charset="0"/>
                <a:ea typeface="Helvetica Neue"/>
                <a:cs typeface="Poppins" panose="00000500000000000000" pitchFamily="2" charset="0"/>
                <a:sym typeface="Helvetica Neue"/>
              </a:rPr>
              <a:t>New guidance introduces basic and advanced reporting tiers to encourage improved transparency and corporate reporting.</a:t>
            </a:r>
            <a:endParaRPr lang="en-US" sz="1400" dirty="0">
              <a:solidFill>
                <a:schemeClr val="bg1"/>
              </a:solidFill>
              <a:latin typeface="Poppins" panose="00000500000000000000" pitchFamily="2" charset="0"/>
              <a:ea typeface="Helvetica Neue"/>
              <a:cs typeface="Poppins" panose="00000500000000000000" pitchFamily="2" charset="0"/>
              <a:sym typeface="Helvetica Neue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54E70C7C-636C-46FB-6D06-9DC8527754FA}"/>
              </a:ext>
            </a:extLst>
          </p:cNvPr>
          <p:cNvSpPr txBox="1"/>
          <p:nvPr/>
        </p:nvSpPr>
        <p:spPr>
          <a:xfrm>
            <a:off x="9144919" y="2823396"/>
            <a:ext cx="244396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42915" eaLnBrk="0" fontAlgn="base" hangingPunct="0">
              <a:spcBef>
                <a:spcPts val="246"/>
              </a:spcBef>
              <a:spcAft>
                <a:spcPts val="562"/>
              </a:spcAft>
            </a:pPr>
            <a:r>
              <a:rPr lang="en-GB" altLang="en-US" sz="1600" b="1" dirty="0">
                <a:solidFill>
                  <a:srgbClr val="41B64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Consequences of Non-Compliance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6D2E98EB-945C-6213-DC52-7642EECD2785}"/>
              </a:ext>
            </a:extLst>
          </p:cNvPr>
          <p:cNvSpPr txBox="1"/>
          <p:nvPr/>
        </p:nvSpPr>
        <p:spPr>
          <a:xfrm>
            <a:off x="9221335" y="3547389"/>
            <a:ext cx="2162945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6558" indent="-126558" defTabSz="410751" hangingPunct="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Non-compliance results in unlimited fines and public listing on a name-and-shame register to enforce accountability.</a:t>
            </a:r>
          </a:p>
        </p:txBody>
      </p:sp>
      <p:pic>
        <p:nvPicPr>
          <p:cNvPr id="7" name="Picture 6" descr="A blue and green text on a black background&#10;&#10;AI-generated content may be incorrect.">
            <a:extLst>
              <a:ext uri="{FF2B5EF4-FFF2-40B4-BE49-F238E27FC236}">
                <a16:creationId xmlns:a16="http://schemas.microsoft.com/office/drawing/2014/main" id="{3E75BD0B-2023-49BC-2F62-3C1AF85C31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311"/>
          <a:stretch/>
        </p:blipFill>
        <p:spPr>
          <a:xfrm>
            <a:off x="784860" y="6361904"/>
            <a:ext cx="352606" cy="339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4824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91B2F5-87C0-17CF-F90E-D82F2E646C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40B6021-B215-06F0-54D8-AE76C591AE3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11D7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blue and green text on a black background&#10;&#10;AI-generated content may be incorrect.">
            <a:extLst>
              <a:ext uri="{FF2B5EF4-FFF2-40B4-BE49-F238E27FC236}">
                <a16:creationId xmlns:a16="http://schemas.microsoft.com/office/drawing/2014/main" id="{763A45FD-B1D4-9198-478F-DAFA2C6E54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311"/>
          <a:stretch/>
        </p:blipFill>
        <p:spPr>
          <a:xfrm>
            <a:off x="11420294" y="6391177"/>
            <a:ext cx="352606" cy="339283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A52B597-8E07-7DB2-EA07-E620567B1793}"/>
              </a:ext>
            </a:extLst>
          </p:cNvPr>
          <p:cNvCxnSpPr/>
          <p:nvPr/>
        </p:nvCxnSpPr>
        <p:spPr>
          <a:xfrm>
            <a:off x="1310640" y="6560820"/>
            <a:ext cx="9936480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363CC80-BF34-15D5-DCB8-0F3B3A57206C}"/>
              </a:ext>
            </a:extLst>
          </p:cNvPr>
          <p:cNvSpPr/>
          <p:nvPr/>
        </p:nvSpPr>
        <p:spPr>
          <a:xfrm>
            <a:off x="419100" y="1643062"/>
            <a:ext cx="11353800" cy="4029075"/>
          </a:xfrm>
          <a:prstGeom prst="roundRect">
            <a:avLst>
              <a:gd name="adj" fmla="val 6265"/>
            </a:avLst>
          </a:prstGeom>
          <a:noFill/>
          <a:ln w="12700">
            <a:solidFill>
              <a:srgbClr val="81BA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2D3C37F-F48E-EEB6-7EDB-B7B40E80C8C3}"/>
              </a:ext>
            </a:extLst>
          </p:cNvPr>
          <p:cNvSpPr txBox="1"/>
          <p:nvPr/>
        </p:nvSpPr>
        <p:spPr>
          <a:xfrm>
            <a:off x="2576392" y="4095827"/>
            <a:ext cx="5478500" cy="3317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defTabSz="410751" hangingPunct="0"/>
            <a:endParaRPr lang="en-GB" sz="1687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" name="Title">
            <a:extLst>
              <a:ext uri="{FF2B5EF4-FFF2-40B4-BE49-F238E27FC236}">
                <a16:creationId xmlns:a16="http://schemas.microsoft.com/office/drawing/2014/main" id="{7DE2AA54-4C3E-FB17-F332-53961AC11745}"/>
              </a:ext>
            </a:extLst>
          </p:cNvPr>
          <p:cNvSpPr txBox="1"/>
          <p:nvPr/>
        </p:nvSpPr>
        <p:spPr>
          <a:xfrm>
            <a:off x="419100" y="2492830"/>
            <a:ext cx="11353800" cy="9031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5719" tIns="35719" rIns="35719" bIns="35719" anchor="ctr">
            <a:spAutoFit/>
          </a:bodyPr>
          <a:lstStyle>
            <a:lvl1pPr algn="l">
              <a:defRPr sz="4400" b="0">
                <a:solidFill>
                  <a:srgbClr val="292C5A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 algn="ctr"/>
            <a:r>
              <a:rPr lang="en-GB" sz="5400" b="1" dirty="0">
                <a:gradFill>
                  <a:gsLst>
                    <a:gs pos="0">
                      <a:schemeClr val="bg1">
                        <a:alpha val="10000"/>
                      </a:schemeClr>
                    </a:gs>
                    <a:gs pos="72000">
                      <a:schemeClr val="bg1">
                        <a:alpha val="0"/>
                      </a:schemeClr>
                    </a:gs>
                  </a:gsLst>
                  <a:lin ang="5400000" scaled="0"/>
                </a:gradFill>
                <a:latin typeface="Poppins" panose="00000500000000000000" pitchFamily="2" charset="0"/>
                <a:cs typeface="Poppins" panose="00000500000000000000" pitchFamily="2" charset="0"/>
              </a:rPr>
              <a:t>National Referral Mechanism</a:t>
            </a:r>
            <a:endParaRPr sz="5400" b="1" dirty="0">
              <a:gradFill>
                <a:gsLst>
                  <a:gs pos="0">
                    <a:schemeClr val="bg1">
                      <a:alpha val="10000"/>
                    </a:schemeClr>
                  </a:gs>
                  <a:gs pos="72000">
                    <a:schemeClr val="bg1">
                      <a:alpha val="0"/>
                    </a:schemeClr>
                  </a:gs>
                </a:gsLst>
                <a:lin ang="5400000" scaled="0"/>
              </a:gra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9" name="Title">
            <a:extLst>
              <a:ext uri="{FF2B5EF4-FFF2-40B4-BE49-F238E27FC236}">
                <a16:creationId xmlns:a16="http://schemas.microsoft.com/office/drawing/2014/main" id="{016F2AC9-5F6D-4EAE-4FD8-B61AA07BA005}"/>
              </a:ext>
            </a:extLst>
          </p:cNvPr>
          <p:cNvSpPr txBox="1"/>
          <p:nvPr/>
        </p:nvSpPr>
        <p:spPr>
          <a:xfrm>
            <a:off x="419100" y="3275627"/>
            <a:ext cx="11353800" cy="9031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5719" tIns="35719" rIns="35719" bIns="35719" anchor="ctr">
            <a:spAutoFit/>
          </a:bodyPr>
          <a:lstStyle>
            <a:lvl1pPr algn="l">
              <a:defRPr sz="4400" b="0">
                <a:solidFill>
                  <a:srgbClr val="292C5A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 algn="ctr"/>
            <a:r>
              <a:rPr lang="en-GB" sz="54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National Referral Mechanism</a:t>
            </a:r>
            <a:endParaRPr sz="5400" b="1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0" name="Title">
            <a:extLst>
              <a:ext uri="{FF2B5EF4-FFF2-40B4-BE49-F238E27FC236}">
                <a16:creationId xmlns:a16="http://schemas.microsoft.com/office/drawing/2014/main" id="{2E4B32BB-DE8E-E687-0C39-ED2D9DFBE002}"/>
              </a:ext>
            </a:extLst>
          </p:cNvPr>
          <p:cNvSpPr txBox="1"/>
          <p:nvPr/>
        </p:nvSpPr>
        <p:spPr>
          <a:xfrm>
            <a:off x="419100" y="4058424"/>
            <a:ext cx="11353800" cy="9031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5719" tIns="35719" rIns="35719" bIns="35719" anchor="ctr">
            <a:spAutoFit/>
          </a:bodyPr>
          <a:lstStyle>
            <a:lvl1pPr algn="l">
              <a:defRPr sz="4400" b="0">
                <a:solidFill>
                  <a:srgbClr val="292C5A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 algn="ctr"/>
            <a:r>
              <a:rPr lang="en-GB" sz="5400" b="1" dirty="0">
                <a:gradFill>
                  <a:gsLst>
                    <a:gs pos="100000">
                      <a:schemeClr val="bg1">
                        <a:alpha val="10000"/>
                      </a:schemeClr>
                    </a:gs>
                    <a:gs pos="30000">
                      <a:schemeClr val="bg1">
                        <a:alpha val="0"/>
                      </a:schemeClr>
                    </a:gs>
                  </a:gsLst>
                  <a:lin ang="5400000" scaled="0"/>
                </a:gradFill>
                <a:latin typeface="Poppins" panose="00000500000000000000" pitchFamily="2" charset="0"/>
                <a:cs typeface="Poppins" panose="00000500000000000000" pitchFamily="2" charset="0"/>
              </a:rPr>
              <a:t>National Referral Mechanism</a:t>
            </a:r>
            <a:endParaRPr sz="5400" b="1" dirty="0">
              <a:gradFill>
                <a:gsLst>
                  <a:gs pos="100000">
                    <a:schemeClr val="bg1">
                      <a:alpha val="10000"/>
                    </a:schemeClr>
                  </a:gs>
                  <a:gs pos="30000">
                    <a:schemeClr val="bg1">
                      <a:alpha val="0"/>
                    </a:schemeClr>
                  </a:gs>
                </a:gsLst>
                <a:lin ang="5400000" scaled="0"/>
              </a:gra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E5FA020-DD47-A6BE-0B89-560E650F0B4C}"/>
              </a:ext>
            </a:extLst>
          </p:cNvPr>
          <p:cNvSpPr/>
          <p:nvPr/>
        </p:nvSpPr>
        <p:spPr>
          <a:xfrm>
            <a:off x="5371052" y="870902"/>
            <a:ext cx="1449895" cy="1449895"/>
          </a:xfrm>
          <a:prstGeom prst="ellipse">
            <a:avLst/>
          </a:prstGeom>
          <a:solidFill>
            <a:srgbClr val="211D7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0A2D554A-EF7B-BF67-0F8B-67B7992C735B}"/>
              </a:ext>
            </a:extLst>
          </p:cNvPr>
          <p:cNvSpPr/>
          <p:nvPr/>
        </p:nvSpPr>
        <p:spPr>
          <a:xfrm>
            <a:off x="5514801" y="1014650"/>
            <a:ext cx="1162397" cy="1162397"/>
          </a:xfrm>
          <a:prstGeom prst="ellipse">
            <a:avLst/>
          </a:prstGeom>
          <a:noFill/>
          <a:ln w="12700">
            <a:solidFill>
              <a:srgbClr val="81BA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lack and white logo&#10;&#10;AI-generated content may be incorrect.">
            <a:extLst>
              <a:ext uri="{FF2B5EF4-FFF2-40B4-BE49-F238E27FC236}">
                <a16:creationId xmlns:a16="http://schemas.microsoft.com/office/drawing/2014/main" id="{E12A0CC7-7813-AB48-6629-39012C2508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1849" y="1185863"/>
            <a:ext cx="875910" cy="817482"/>
          </a:xfrm>
          <a:prstGeom prst="rect">
            <a:avLst/>
          </a:prstGeom>
        </p:spPr>
      </p:pic>
      <p:pic>
        <p:nvPicPr>
          <p:cNvPr id="11" name="Picture 10" descr="A blue and green text on a black background&#10;&#10;AI-generated content may be incorrect.">
            <a:extLst>
              <a:ext uri="{FF2B5EF4-FFF2-40B4-BE49-F238E27FC236}">
                <a16:creationId xmlns:a16="http://schemas.microsoft.com/office/drawing/2014/main" id="{0281FFF3-0C3A-6F08-A861-F441211C89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311"/>
          <a:stretch/>
        </p:blipFill>
        <p:spPr>
          <a:xfrm>
            <a:off x="784860" y="6391178"/>
            <a:ext cx="352606" cy="339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7862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F67977-529D-CFF5-D6D1-43A32E1AB0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2F2F0FBF-5E80-F3BF-490F-FA151B0FF746}"/>
              </a:ext>
            </a:extLst>
          </p:cNvPr>
          <p:cNvSpPr txBox="1"/>
          <p:nvPr/>
        </p:nvSpPr>
        <p:spPr>
          <a:xfrm>
            <a:off x="316006" y="659035"/>
            <a:ext cx="114568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211D7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Current Challenges </a:t>
            </a:r>
            <a:r>
              <a:rPr lang="en-GB" sz="3600" b="1" dirty="0">
                <a:solidFill>
                  <a:srgbClr val="41B64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and Statistics</a:t>
            </a:r>
          </a:p>
        </p:txBody>
      </p:sp>
      <p:pic>
        <p:nvPicPr>
          <p:cNvPr id="3" name="Picture 2" descr="A blue and green text on a black background&#10;&#10;AI-generated content may be incorrect.">
            <a:extLst>
              <a:ext uri="{FF2B5EF4-FFF2-40B4-BE49-F238E27FC236}">
                <a16:creationId xmlns:a16="http://schemas.microsoft.com/office/drawing/2014/main" id="{C3260197-6B11-CCF8-CA20-3DEFAD64C1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311"/>
          <a:stretch/>
        </p:blipFill>
        <p:spPr>
          <a:xfrm>
            <a:off x="11420294" y="6362700"/>
            <a:ext cx="352606" cy="339283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92A53C2-1914-450D-0EA6-9179262CC613}"/>
              </a:ext>
            </a:extLst>
          </p:cNvPr>
          <p:cNvCxnSpPr/>
          <p:nvPr/>
        </p:nvCxnSpPr>
        <p:spPr>
          <a:xfrm>
            <a:off x="1310640" y="6560820"/>
            <a:ext cx="9936480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B852F1C3-C209-15EB-A051-DE7E179A146B}"/>
              </a:ext>
            </a:extLst>
          </p:cNvPr>
          <p:cNvGrpSpPr/>
          <p:nvPr/>
        </p:nvGrpSpPr>
        <p:grpSpPr>
          <a:xfrm>
            <a:off x="419100" y="2002274"/>
            <a:ext cx="11353800" cy="3566510"/>
            <a:chOff x="419100" y="1592580"/>
            <a:chExt cx="14310360" cy="4122419"/>
          </a:xfrm>
          <a:solidFill>
            <a:srgbClr val="211D70"/>
          </a:solidFill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848419C7-9670-90D5-4843-E12B04AED3AD}"/>
                </a:ext>
              </a:extLst>
            </p:cNvPr>
            <p:cNvSpPr/>
            <p:nvPr/>
          </p:nvSpPr>
          <p:spPr>
            <a:xfrm>
              <a:off x="419100" y="1592581"/>
              <a:ext cx="3474720" cy="4122418"/>
            </a:xfrm>
            <a:prstGeom prst="roundRect">
              <a:avLst>
                <a:gd name="adj" fmla="val 369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6617BE69-0FA6-AEA3-F6D8-12FB9DADE240}"/>
                </a:ext>
              </a:extLst>
            </p:cNvPr>
            <p:cNvSpPr/>
            <p:nvPr/>
          </p:nvSpPr>
          <p:spPr>
            <a:xfrm>
              <a:off x="7645953" y="1592580"/>
              <a:ext cx="3474720" cy="4122418"/>
            </a:xfrm>
            <a:prstGeom prst="roundRect">
              <a:avLst>
                <a:gd name="adj" fmla="val 369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3A95E06C-20CC-E4A4-DD0D-8EEC075185F1}"/>
                </a:ext>
              </a:extLst>
            </p:cNvPr>
            <p:cNvSpPr/>
            <p:nvPr/>
          </p:nvSpPr>
          <p:spPr>
            <a:xfrm>
              <a:off x="4049268" y="1592581"/>
              <a:ext cx="3474720" cy="4122418"/>
            </a:xfrm>
            <a:prstGeom prst="roundRect">
              <a:avLst>
                <a:gd name="adj" fmla="val 369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18D64E88-699C-4307-8A2B-0E687CFEE90A}"/>
                </a:ext>
              </a:extLst>
            </p:cNvPr>
            <p:cNvSpPr/>
            <p:nvPr/>
          </p:nvSpPr>
          <p:spPr>
            <a:xfrm>
              <a:off x="11254740" y="1592581"/>
              <a:ext cx="3474720" cy="4122418"/>
            </a:xfrm>
            <a:prstGeom prst="roundRect">
              <a:avLst>
                <a:gd name="adj" fmla="val 369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F005E34-3B03-86F5-AA35-B68E2C3EB31A}"/>
              </a:ext>
            </a:extLst>
          </p:cNvPr>
          <p:cNvSpPr/>
          <p:nvPr/>
        </p:nvSpPr>
        <p:spPr>
          <a:xfrm>
            <a:off x="685800" y="1819394"/>
            <a:ext cx="624840" cy="741487"/>
          </a:xfrm>
          <a:prstGeom prst="roundRect">
            <a:avLst>
              <a:gd name="adj" fmla="val 11332"/>
            </a:avLst>
          </a:prstGeom>
          <a:solidFill>
            <a:srgbClr val="81BA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76BAED96-2D31-8544-FB12-C9557140D2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39841" y="1924613"/>
            <a:ext cx="509144" cy="509144"/>
          </a:xfrm>
          <a:prstGeom prst="rect">
            <a:avLst/>
          </a:prstGeom>
        </p:spPr>
      </p:pic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02E35EEE-110D-628E-C380-AF8B92CB9A40}"/>
              </a:ext>
            </a:extLst>
          </p:cNvPr>
          <p:cNvSpPr/>
          <p:nvPr/>
        </p:nvSpPr>
        <p:spPr>
          <a:xfrm>
            <a:off x="6460838" y="1819393"/>
            <a:ext cx="624840" cy="741487"/>
          </a:xfrm>
          <a:prstGeom prst="roundRect">
            <a:avLst>
              <a:gd name="adj" fmla="val 11332"/>
            </a:avLst>
          </a:prstGeom>
          <a:solidFill>
            <a:srgbClr val="81BA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DBDA6581-3B6F-B6F6-6159-764DD66412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518686" y="1922520"/>
            <a:ext cx="509144" cy="509144"/>
          </a:xfrm>
          <a:prstGeom prst="rect">
            <a:avLst/>
          </a:prstGeom>
        </p:spPr>
      </p:pic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D535A766-97F2-957F-5BA2-EDA3B09A0149}"/>
              </a:ext>
            </a:extLst>
          </p:cNvPr>
          <p:cNvSpPr/>
          <p:nvPr/>
        </p:nvSpPr>
        <p:spPr>
          <a:xfrm>
            <a:off x="3573869" y="1819394"/>
            <a:ext cx="624840" cy="741487"/>
          </a:xfrm>
          <a:prstGeom prst="roundRect">
            <a:avLst>
              <a:gd name="adj" fmla="val 11332"/>
            </a:avLst>
          </a:prstGeom>
          <a:solidFill>
            <a:srgbClr val="81BA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08770829-3651-AEEC-CCE7-36DBE327FCB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3645727" y="1911046"/>
            <a:ext cx="509144" cy="509144"/>
          </a:xfrm>
          <a:prstGeom prst="rect">
            <a:avLst/>
          </a:prstGeom>
        </p:spPr>
      </p:pic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6141B184-3E1B-A49C-BE31-979946ED6711}"/>
              </a:ext>
            </a:extLst>
          </p:cNvPr>
          <p:cNvSpPr/>
          <p:nvPr/>
        </p:nvSpPr>
        <p:spPr>
          <a:xfrm>
            <a:off x="9242853" y="1819394"/>
            <a:ext cx="624840" cy="741487"/>
          </a:xfrm>
          <a:prstGeom prst="roundRect">
            <a:avLst>
              <a:gd name="adj" fmla="val 11332"/>
            </a:avLst>
          </a:prstGeom>
          <a:solidFill>
            <a:srgbClr val="81BA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Graphic 27">
            <a:extLst>
              <a:ext uri="{FF2B5EF4-FFF2-40B4-BE49-F238E27FC236}">
                <a16:creationId xmlns:a16="http://schemas.microsoft.com/office/drawing/2014/main" id="{316010C4-2EF8-DB5C-E680-A16A93117A0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9296894" y="1924613"/>
            <a:ext cx="509144" cy="509144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457BE088-BD83-8EF5-3D63-C6CF537AF74F}"/>
              </a:ext>
            </a:extLst>
          </p:cNvPr>
          <p:cNvSpPr txBox="1"/>
          <p:nvPr/>
        </p:nvSpPr>
        <p:spPr>
          <a:xfrm>
            <a:off x="603115" y="2823396"/>
            <a:ext cx="216294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42915" eaLnBrk="0" fontAlgn="base" hangingPunct="0">
              <a:spcBef>
                <a:spcPts val="246"/>
              </a:spcBef>
              <a:spcAft>
                <a:spcPts val="562"/>
              </a:spcAft>
            </a:pPr>
            <a:r>
              <a:rPr lang="en-GB" altLang="en-US" sz="1800" b="1" dirty="0">
                <a:solidFill>
                  <a:srgbClr val="41B64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Extended Waiting Times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473D450-5D40-F69D-F5F4-49D0700686A4}"/>
              </a:ext>
            </a:extLst>
          </p:cNvPr>
          <p:cNvSpPr txBox="1"/>
          <p:nvPr/>
        </p:nvSpPr>
        <p:spPr>
          <a:xfrm>
            <a:off x="603115" y="3547389"/>
            <a:ext cx="2162945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6558" indent="-126558" defTabSz="410751" hangingPunct="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Median waiting time for decisions in 2024 was 47 days, significantly exceeding the five-day target, causing vulnerability for victims.</a:t>
            </a:r>
            <a:endParaRPr lang="en-US" sz="1400" dirty="0">
              <a:solidFill>
                <a:schemeClr val="bg1"/>
              </a:solidFill>
              <a:latin typeface="Poppins" panose="00000500000000000000" pitchFamily="2" charset="0"/>
              <a:ea typeface="Helvetica Neue"/>
              <a:cs typeface="Poppins" panose="00000500000000000000" pitchFamily="2" charset="0"/>
              <a:sym typeface="Helvetica Neue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1E1400C-9FE2-2C4F-A1FA-A1603E487C52}"/>
              </a:ext>
            </a:extLst>
          </p:cNvPr>
          <p:cNvSpPr txBox="1"/>
          <p:nvPr/>
        </p:nvSpPr>
        <p:spPr>
          <a:xfrm>
            <a:off x="6348595" y="2743761"/>
            <a:ext cx="23668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42915" eaLnBrk="0" fontAlgn="base" hangingPunct="0">
              <a:spcBef>
                <a:spcPts val="246"/>
              </a:spcBef>
              <a:spcAft>
                <a:spcPts val="562"/>
              </a:spcAft>
            </a:pPr>
            <a:r>
              <a:rPr lang="en-GB" altLang="en-US" sz="1800" b="1" dirty="0">
                <a:solidFill>
                  <a:srgbClr val="41B64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High Refusal Reports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F37FE6B-96F8-BD63-EA8A-CDBC307C60C0}"/>
              </a:ext>
            </a:extLst>
          </p:cNvPr>
          <p:cNvSpPr txBox="1"/>
          <p:nvPr/>
        </p:nvSpPr>
        <p:spPr>
          <a:xfrm>
            <a:off x="6388086" y="3489576"/>
            <a:ext cx="241440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6558" indent="-126558" defTabSz="410751" hangingPunct="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 2024, there were 5,598 Duty to Notify reports for adults refusing NRM consent, the highest number on record.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6B55BC1-C279-4012-FED7-328E643B0BB1}"/>
              </a:ext>
            </a:extLst>
          </p:cNvPr>
          <p:cNvSpPr txBox="1"/>
          <p:nvPr/>
        </p:nvSpPr>
        <p:spPr>
          <a:xfrm>
            <a:off x="3527828" y="2760367"/>
            <a:ext cx="221045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42915" eaLnBrk="0" fontAlgn="base" hangingPunct="0">
              <a:spcBef>
                <a:spcPts val="246"/>
              </a:spcBef>
              <a:spcAft>
                <a:spcPts val="562"/>
              </a:spcAft>
            </a:pPr>
            <a:r>
              <a:rPr lang="en-GB" altLang="en-US" sz="1600" b="1" dirty="0">
                <a:solidFill>
                  <a:srgbClr val="41B64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Declining Positive Decisions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44EF9BB-C606-F35A-8FA0-22E58299F230}"/>
              </a:ext>
            </a:extLst>
          </p:cNvPr>
          <p:cNvSpPr txBox="1"/>
          <p:nvPr/>
        </p:nvSpPr>
        <p:spPr>
          <a:xfrm>
            <a:off x="3425855" y="3497927"/>
            <a:ext cx="241440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6558" indent="-126558" defTabSz="410751" hangingPunct="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  <a:latin typeface="Poppins" panose="00000500000000000000" pitchFamily="2" charset="0"/>
                <a:ea typeface="Helvetica Neue"/>
                <a:cs typeface="Poppins" panose="00000500000000000000" pitchFamily="2" charset="0"/>
                <a:sym typeface="Helvetica Neue"/>
              </a:rPr>
              <a:t>Only 53% of reasonable grounds decisions were approved in 2024, down from around 90% due to stricter evidence requirements.</a:t>
            </a:r>
            <a:endParaRPr lang="en-US" sz="1400" dirty="0">
              <a:solidFill>
                <a:schemeClr val="bg1"/>
              </a:solidFill>
              <a:latin typeface="Poppins" panose="00000500000000000000" pitchFamily="2" charset="0"/>
              <a:ea typeface="Helvetica Neue"/>
              <a:cs typeface="Poppins" panose="00000500000000000000" pitchFamily="2" charset="0"/>
              <a:sym typeface="Helvetica Neue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DEF19BE2-117D-381F-D947-616F9742F97C}"/>
              </a:ext>
            </a:extLst>
          </p:cNvPr>
          <p:cNvSpPr txBox="1"/>
          <p:nvPr/>
        </p:nvSpPr>
        <p:spPr>
          <a:xfrm>
            <a:off x="9221335" y="2823396"/>
            <a:ext cx="21989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42915" eaLnBrk="0" fontAlgn="base" hangingPunct="0">
              <a:spcBef>
                <a:spcPts val="246"/>
              </a:spcBef>
              <a:spcAft>
                <a:spcPts val="562"/>
              </a:spcAft>
            </a:pPr>
            <a:r>
              <a:rPr lang="en-GB" altLang="en-US" sz="1800" b="1" dirty="0">
                <a:solidFill>
                  <a:srgbClr val="41B64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Need for System Reforms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DEAAC6A-60B5-C151-D6CB-6DC230672C8B}"/>
              </a:ext>
            </a:extLst>
          </p:cNvPr>
          <p:cNvSpPr txBox="1"/>
          <p:nvPr/>
        </p:nvSpPr>
        <p:spPr>
          <a:xfrm>
            <a:off x="9221335" y="3547389"/>
            <a:ext cx="216294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6558" indent="-126558" defTabSz="410751" hangingPunct="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Systemic pressures call for reforms to ensure timely, fair decision-making and better support for victims.</a:t>
            </a:r>
          </a:p>
        </p:txBody>
      </p:sp>
      <p:pic>
        <p:nvPicPr>
          <p:cNvPr id="7" name="Picture 6" descr="A blue and green text on a black background&#10;&#10;AI-generated content may be incorrect.">
            <a:extLst>
              <a:ext uri="{FF2B5EF4-FFF2-40B4-BE49-F238E27FC236}">
                <a16:creationId xmlns:a16="http://schemas.microsoft.com/office/drawing/2014/main" id="{30BFE383-D3E8-C6A2-62A1-84E8447C7B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311"/>
          <a:stretch/>
        </p:blipFill>
        <p:spPr>
          <a:xfrm>
            <a:off x="784860" y="6361904"/>
            <a:ext cx="352606" cy="339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4200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7727D8-E62B-A217-A504-CCDFD11E81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A51DD12-8105-EA4A-C841-A41533A511C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11D7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blue and green text on a black background&#10;&#10;AI-generated content may be incorrect.">
            <a:extLst>
              <a:ext uri="{FF2B5EF4-FFF2-40B4-BE49-F238E27FC236}">
                <a16:creationId xmlns:a16="http://schemas.microsoft.com/office/drawing/2014/main" id="{055B38F4-6E78-EA47-CCC1-967FF03154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311"/>
          <a:stretch/>
        </p:blipFill>
        <p:spPr>
          <a:xfrm>
            <a:off x="11420294" y="6391177"/>
            <a:ext cx="352606" cy="339283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D44FB0E-1C6B-1520-C4A6-058DA5C1E575}"/>
              </a:ext>
            </a:extLst>
          </p:cNvPr>
          <p:cNvCxnSpPr/>
          <p:nvPr/>
        </p:nvCxnSpPr>
        <p:spPr>
          <a:xfrm>
            <a:off x="1310640" y="6560820"/>
            <a:ext cx="9936480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AD48E87-3BF0-4E5C-7164-E4FD8CEE1AD5}"/>
              </a:ext>
            </a:extLst>
          </p:cNvPr>
          <p:cNvSpPr/>
          <p:nvPr/>
        </p:nvSpPr>
        <p:spPr>
          <a:xfrm>
            <a:off x="419100" y="1643062"/>
            <a:ext cx="11353800" cy="4029075"/>
          </a:xfrm>
          <a:prstGeom prst="roundRect">
            <a:avLst>
              <a:gd name="adj" fmla="val 6265"/>
            </a:avLst>
          </a:prstGeom>
          <a:noFill/>
          <a:ln w="12700">
            <a:solidFill>
              <a:srgbClr val="81BA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DF6223D-5ADE-7E7C-88DC-B6BD8797F3B2}"/>
              </a:ext>
            </a:extLst>
          </p:cNvPr>
          <p:cNvSpPr txBox="1"/>
          <p:nvPr/>
        </p:nvSpPr>
        <p:spPr>
          <a:xfrm>
            <a:off x="2576392" y="4095827"/>
            <a:ext cx="5478500" cy="3317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defTabSz="410751" hangingPunct="0"/>
            <a:endParaRPr lang="en-GB" sz="1687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" name="Title">
            <a:extLst>
              <a:ext uri="{FF2B5EF4-FFF2-40B4-BE49-F238E27FC236}">
                <a16:creationId xmlns:a16="http://schemas.microsoft.com/office/drawing/2014/main" id="{86177F73-5853-986B-8BDE-1287BBCFC6D3}"/>
              </a:ext>
            </a:extLst>
          </p:cNvPr>
          <p:cNvSpPr txBox="1"/>
          <p:nvPr/>
        </p:nvSpPr>
        <p:spPr>
          <a:xfrm>
            <a:off x="419100" y="2446664"/>
            <a:ext cx="11353800" cy="9954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5719" tIns="35719" rIns="35719" bIns="35719" anchor="ctr">
            <a:spAutoFit/>
          </a:bodyPr>
          <a:lstStyle>
            <a:lvl1pPr algn="l">
              <a:defRPr sz="4400" b="0">
                <a:solidFill>
                  <a:srgbClr val="292C5A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 algn="ctr"/>
            <a:r>
              <a:rPr lang="en-GB" sz="6000" b="1" dirty="0">
                <a:gradFill>
                  <a:gsLst>
                    <a:gs pos="0">
                      <a:schemeClr val="bg1">
                        <a:alpha val="10000"/>
                      </a:schemeClr>
                    </a:gs>
                    <a:gs pos="72000">
                      <a:schemeClr val="bg1">
                        <a:alpha val="0"/>
                      </a:schemeClr>
                    </a:gs>
                  </a:gsLst>
                  <a:lin ang="5400000" scaled="0"/>
                </a:gradFill>
                <a:latin typeface="Poppins" panose="00000500000000000000" pitchFamily="2" charset="0"/>
                <a:cs typeface="Poppins" panose="00000500000000000000" pitchFamily="2" charset="0"/>
              </a:rPr>
              <a:t>Myths and Misconceptions</a:t>
            </a:r>
            <a:endParaRPr sz="6000" b="1" dirty="0">
              <a:gradFill>
                <a:gsLst>
                  <a:gs pos="0">
                    <a:schemeClr val="bg1">
                      <a:alpha val="10000"/>
                    </a:schemeClr>
                  </a:gs>
                  <a:gs pos="72000">
                    <a:schemeClr val="bg1">
                      <a:alpha val="0"/>
                    </a:schemeClr>
                  </a:gs>
                </a:gsLst>
                <a:lin ang="5400000" scaled="0"/>
              </a:gra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9" name="Title">
            <a:extLst>
              <a:ext uri="{FF2B5EF4-FFF2-40B4-BE49-F238E27FC236}">
                <a16:creationId xmlns:a16="http://schemas.microsoft.com/office/drawing/2014/main" id="{821202DF-49B7-A10C-25CE-01C0E5498D5A}"/>
              </a:ext>
            </a:extLst>
          </p:cNvPr>
          <p:cNvSpPr txBox="1"/>
          <p:nvPr/>
        </p:nvSpPr>
        <p:spPr>
          <a:xfrm>
            <a:off x="419100" y="3229461"/>
            <a:ext cx="11353800" cy="9954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5719" tIns="35719" rIns="35719" bIns="35719" anchor="ctr">
            <a:spAutoFit/>
          </a:bodyPr>
          <a:lstStyle>
            <a:lvl1pPr algn="l">
              <a:defRPr sz="4400" b="0">
                <a:solidFill>
                  <a:srgbClr val="292C5A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 algn="ctr"/>
            <a:r>
              <a:rPr lang="en-GB" sz="60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Myths and Misconceptions</a:t>
            </a:r>
            <a:endParaRPr sz="6000" b="1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0" name="Title">
            <a:extLst>
              <a:ext uri="{FF2B5EF4-FFF2-40B4-BE49-F238E27FC236}">
                <a16:creationId xmlns:a16="http://schemas.microsoft.com/office/drawing/2014/main" id="{AB3BC96A-054E-FAB9-B2CD-227627113F93}"/>
              </a:ext>
            </a:extLst>
          </p:cNvPr>
          <p:cNvSpPr txBox="1"/>
          <p:nvPr/>
        </p:nvSpPr>
        <p:spPr>
          <a:xfrm>
            <a:off x="419100" y="4012258"/>
            <a:ext cx="11353800" cy="9954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5719" tIns="35719" rIns="35719" bIns="35719" anchor="ctr">
            <a:spAutoFit/>
          </a:bodyPr>
          <a:lstStyle>
            <a:lvl1pPr algn="l">
              <a:defRPr sz="4400" b="0">
                <a:solidFill>
                  <a:srgbClr val="292C5A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 algn="ctr"/>
            <a:r>
              <a:rPr lang="en-GB" sz="6000" b="1" dirty="0">
                <a:gradFill>
                  <a:gsLst>
                    <a:gs pos="100000">
                      <a:schemeClr val="bg1">
                        <a:alpha val="10000"/>
                      </a:schemeClr>
                    </a:gs>
                    <a:gs pos="30000">
                      <a:schemeClr val="bg1">
                        <a:alpha val="0"/>
                      </a:schemeClr>
                    </a:gs>
                  </a:gsLst>
                  <a:lin ang="5400000" scaled="0"/>
                </a:gradFill>
                <a:latin typeface="Poppins" panose="00000500000000000000" pitchFamily="2" charset="0"/>
                <a:cs typeface="Poppins" panose="00000500000000000000" pitchFamily="2" charset="0"/>
              </a:rPr>
              <a:t>Myths and Misconceptions</a:t>
            </a:r>
            <a:endParaRPr sz="6000" b="1" dirty="0">
              <a:gradFill>
                <a:gsLst>
                  <a:gs pos="100000">
                    <a:schemeClr val="bg1">
                      <a:alpha val="10000"/>
                    </a:schemeClr>
                  </a:gs>
                  <a:gs pos="30000">
                    <a:schemeClr val="bg1">
                      <a:alpha val="0"/>
                    </a:schemeClr>
                  </a:gs>
                </a:gsLst>
                <a:lin ang="5400000" scaled="0"/>
              </a:gra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9CD48F9-BF03-F1EC-CBBF-EF9ADBCF6E2A}"/>
              </a:ext>
            </a:extLst>
          </p:cNvPr>
          <p:cNvSpPr/>
          <p:nvPr/>
        </p:nvSpPr>
        <p:spPr>
          <a:xfrm>
            <a:off x="5371052" y="870902"/>
            <a:ext cx="1449895" cy="1449895"/>
          </a:xfrm>
          <a:prstGeom prst="ellipse">
            <a:avLst/>
          </a:prstGeom>
          <a:solidFill>
            <a:srgbClr val="211D7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7246A1DD-0C1A-A9CB-26FD-C39B46194194}"/>
              </a:ext>
            </a:extLst>
          </p:cNvPr>
          <p:cNvSpPr/>
          <p:nvPr/>
        </p:nvSpPr>
        <p:spPr>
          <a:xfrm>
            <a:off x="5514801" y="1014650"/>
            <a:ext cx="1162397" cy="1162397"/>
          </a:xfrm>
          <a:prstGeom prst="ellipse">
            <a:avLst/>
          </a:prstGeom>
          <a:noFill/>
          <a:ln w="12700">
            <a:solidFill>
              <a:srgbClr val="81BA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lack and white logo&#10;&#10;AI-generated content may be incorrect.">
            <a:extLst>
              <a:ext uri="{FF2B5EF4-FFF2-40B4-BE49-F238E27FC236}">
                <a16:creationId xmlns:a16="http://schemas.microsoft.com/office/drawing/2014/main" id="{87F8CC7B-029D-0C43-DDC2-E1D9A07681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1849" y="1185863"/>
            <a:ext cx="875910" cy="817482"/>
          </a:xfrm>
          <a:prstGeom prst="rect">
            <a:avLst/>
          </a:prstGeom>
        </p:spPr>
      </p:pic>
      <p:pic>
        <p:nvPicPr>
          <p:cNvPr id="11" name="Picture 10" descr="A blue and green text on a black background&#10;&#10;AI-generated content may be incorrect.">
            <a:extLst>
              <a:ext uri="{FF2B5EF4-FFF2-40B4-BE49-F238E27FC236}">
                <a16:creationId xmlns:a16="http://schemas.microsoft.com/office/drawing/2014/main" id="{828F791B-BFE1-3D81-71B5-7F0636BD9C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311"/>
          <a:stretch/>
        </p:blipFill>
        <p:spPr>
          <a:xfrm>
            <a:off x="784860" y="6391178"/>
            <a:ext cx="352606" cy="339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3568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9A07C7-D4BE-5657-BA91-46B8A5E7B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D8B5D426-DEDA-92F3-69C2-A0300F5386BE}"/>
              </a:ext>
            </a:extLst>
          </p:cNvPr>
          <p:cNvSpPr txBox="1"/>
          <p:nvPr/>
        </p:nvSpPr>
        <p:spPr>
          <a:xfrm>
            <a:off x="316006" y="659035"/>
            <a:ext cx="1145689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211D7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Debunking </a:t>
            </a:r>
            <a:r>
              <a:rPr lang="en-GB" sz="3200" b="1" dirty="0">
                <a:solidFill>
                  <a:srgbClr val="41B64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Common Myths</a:t>
            </a:r>
          </a:p>
        </p:txBody>
      </p:sp>
      <p:pic>
        <p:nvPicPr>
          <p:cNvPr id="3" name="Picture 2" descr="A blue and green text on a black background&#10;&#10;AI-generated content may be incorrect.">
            <a:extLst>
              <a:ext uri="{FF2B5EF4-FFF2-40B4-BE49-F238E27FC236}">
                <a16:creationId xmlns:a16="http://schemas.microsoft.com/office/drawing/2014/main" id="{FC532A63-7C62-DEBE-7295-27F510DD72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311"/>
          <a:stretch/>
        </p:blipFill>
        <p:spPr>
          <a:xfrm>
            <a:off x="11420294" y="6362700"/>
            <a:ext cx="352606" cy="339283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2A0C740-23CB-5441-7F3F-2945265DED74}"/>
              </a:ext>
            </a:extLst>
          </p:cNvPr>
          <p:cNvCxnSpPr/>
          <p:nvPr/>
        </p:nvCxnSpPr>
        <p:spPr>
          <a:xfrm>
            <a:off x="1310640" y="6560820"/>
            <a:ext cx="9936480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4723B761-B7C3-9AA9-1EB5-CBE8318107D0}"/>
              </a:ext>
            </a:extLst>
          </p:cNvPr>
          <p:cNvGrpSpPr/>
          <p:nvPr/>
        </p:nvGrpSpPr>
        <p:grpSpPr>
          <a:xfrm>
            <a:off x="419100" y="2002274"/>
            <a:ext cx="11353800" cy="3566510"/>
            <a:chOff x="419100" y="1592580"/>
            <a:chExt cx="14310360" cy="4122419"/>
          </a:xfrm>
          <a:solidFill>
            <a:srgbClr val="211D70"/>
          </a:solidFill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A9812D30-563E-3F54-9EFE-3A5AF7C61376}"/>
                </a:ext>
              </a:extLst>
            </p:cNvPr>
            <p:cNvSpPr/>
            <p:nvPr/>
          </p:nvSpPr>
          <p:spPr>
            <a:xfrm>
              <a:off x="419100" y="1592581"/>
              <a:ext cx="3474720" cy="4122418"/>
            </a:xfrm>
            <a:prstGeom prst="roundRect">
              <a:avLst>
                <a:gd name="adj" fmla="val 369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4F4FC09F-94E6-70E7-0B89-123C6D23D04F}"/>
                </a:ext>
              </a:extLst>
            </p:cNvPr>
            <p:cNvSpPr/>
            <p:nvPr/>
          </p:nvSpPr>
          <p:spPr>
            <a:xfrm>
              <a:off x="7645953" y="1592580"/>
              <a:ext cx="3474720" cy="4122418"/>
            </a:xfrm>
            <a:prstGeom prst="roundRect">
              <a:avLst>
                <a:gd name="adj" fmla="val 369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FE8807CD-8493-7B6F-9F3E-FD90F67D4B50}"/>
                </a:ext>
              </a:extLst>
            </p:cNvPr>
            <p:cNvSpPr/>
            <p:nvPr/>
          </p:nvSpPr>
          <p:spPr>
            <a:xfrm>
              <a:off x="4049268" y="1592581"/>
              <a:ext cx="3474720" cy="4122418"/>
            </a:xfrm>
            <a:prstGeom prst="roundRect">
              <a:avLst>
                <a:gd name="adj" fmla="val 369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348D6D47-57A9-5B40-6F9E-4F60AAFF2DF3}"/>
                </a:ext>
              </a:extLst>
            </p:cNvPr>
            <p:cNvSpPr/>
            <p:nvPr/>
          </p:nvSpPr>
          <p:spPr>
            <a:xfrm>
              <a:off x="11254740" y="1592581"/>
              <a:ext cx="3474720" cy="4122418"/>
            </a:xfrm>
            <a:prstGeom prst="roundRect">
              <a:avLst>
                <a:gd name="adj" fmla="val 369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2816C95E-06B2-5DE1-71F0-843F0BD3C267}"/>
              </a:ext>
            </a:extLst>
          </p:cNvPr>
          <p:cNvSpPr/>
          <p:nvPr/>
        </p:nvSpPr>
        <p:spPr>
          <a:xfrm>
            <a:off x="685800" y="1819394"/>
            <a:ext cx="624840" cy="741487"/>
          </a:xfrm>
          <a:prstGeom prst="roundRect">
            <a:avLst>
              <a:gd name="adj" fmla="val 11332"/>
            </a:avLst>
          </a:prstGeom>
          <a:solidFill>
            <a:srgbClr val="81BA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5AC5585C-BF45-1C54-E3AF-B1F8A1CE26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39841" y="1924613"/>
            <a:ext cx="509144" cy="509144"/>
          </a:xfrm>
          <a:prstGeom prst="rect">
            <a:avLst/>
          </a:prstGeom>
        </p:spPr>
      </p:pic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DCEDBB17-46D6-3A0D-C374-5925EDE3127A}"/>
              </a:ext>
            </a:extLst>
          </p:cNvPr>
          <p:cNvSpPr/>
          <p:nvPr/>
        </p:nvSpPr>
        <p:spPr>
          <a:xfrm>
            <a:off x="6460838" y="1819393"/>
            <a:ext cx="624840" cy="741487"/>
          </a:xfrm>
          <a:prstGeom prst="roundRect">
            <a:avLst>
              <a:gd name="adj" fmla="val 11332"/>
            </a:avLst>
          </a:prstGeom>
          <a:solidFill>
            <a:srgbClr val="81BA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DEFAB414-71F6-0BBC-6949-21FC64C294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518686" y="1922520"/>
            <a:ext cx="509144" cy="509144"/>
          </a:xfrm>
          <a:prstGeom prst="rect">
            <a:avLst/>
          </a:prstGeom>
        </p:spPr>
      </p:pic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FFB1444B-05C1-70E6-A765-D1B2F2A0E99C}"/>
              </a:ext>
            </a:extLst>
          </p:cNvPr>
          <p:cNvSpPr/>
          <p:nvPr/>
        </p:nvSpPr>
        <p:spPr>
          <a:xfrm>
            <a:off x="3573869" y="1819394"/>
            <a:ext cx="624840" cy="741487"/>
          </a:xfrm>
          <a:prstGeom prst="roundRect">
            <a:avLst>
              <a:gd name="adj" fmla="val 11332"/>
            </a:avLst>
          </a:prstGeom>
          <a:solidFill>
            <a:srgbClr val="81BA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144B9083-B452-BC58-BD00-B9B2DD8FA4C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3645727" y="1911046"/>
            <a:ext cx="509144" cy="509144"/>
          </a:xfrm>
          <a:prstGeom prst="rect">
            <a:avLst/>
          </a:prstGeom>
        </p:spPr>
      </p:pic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071FD26A-CCB1-9F85-C711-32B5A1DF4A0C}"/>
              </a:ext>
            </a:extLst>
          </p:cNvPr>
          <p:cNvSpPr/>
          <p:nvPr/>
        </p:nvSpPr>
        <p:spPr>
          <a:xfrm>
            <a:off x="9242853" y="1819394"/>
            <a:ext cx="624840" cy="741487"/>
          </a:xfrm>
          <a:prstGeom prst="roundRect">
            <a:avLst>
              <a:gd name="adj" fmla="val 11332"/>
            </a:avLst>
          </a:prstGeom>
          <a:solidFill>
            <a:srgbClr val="81BA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Graphic 27">
            <a:extLst>
              <a:ext uri="{FF2B5EF4-FFF2-40B4-BE49-F238E27FC236}">
                <a16:creationId xmlns:a16="http://schemas.microsoft.com/office/drawing/2014/main" id="{8272498B-B278-62BE-8584-FE0EBB44772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9296894" y="1924613"/>
            <a:ext cx="509144" cy="509144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942669B3-733C-B717-9A45-4CEEB35C648C}"/>
              </a:ext>
            </a:extLst>
          </p:cNvPr>
          <p:cNvSpPr txBox="1"/>
          <p:nvPr/>
        </p:nvSpPr>
        <p:spPr>
          <a:xfrm>
            <a:off x="603115" y="2823396"/>
            <a:ext cx="21629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42915" eaLnBrk="0" fontAlgn="base" hangingPunct="0">
              <a:spcBef>
                <a:spcPts val="246"/>
              </a:spcBef>
              <a:spcAft>
                <a:spcPts val="562"/>
              </a:spcAft>
            </a:pPr>
            <a:r>
              <a:rPr lang="en-GB" altLang="en-US" b="1" dirty="0">
                <a:solidFill>
                  <a:srgbClr val="41B64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Myth of Location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926D73D-0A0C-0884-5946-2BC143B064D9}"/>
              </a:ext>
            </a:extLst>
          </p:cNvPr>
          <p:cNvSpPr txBox="1"/>
          <p:nvPr/>
        </p:nvSpPr>
        <p:spPr>
          <a:xfrm>
            <a:off x="603115" y="3547389"/>
            <a:ext cx="2162945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6558" indent="-126558" defTabSz="410751" hangingPunct="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Modern Slavery exists not only in poor countries but also in wealthy nations, often hidden in everyday workplaces.</a:t>
            </a:r>
            <a:endParaRPr lang="en-US" sz="1400" dirty="0">
              <a:solidFill>
                <a:schemeClr val="bg1"/>
              </a:solidFill>
              <a:latin typeface="Poppins" panose="00000500000000000000" pitchFamily="2" charset="0"/>
              <a:ea typeface="Helvetica Neue"/>
              <a:cs typeface="Poppins" panose="00000500000000000000" pitchFamily="2" charset="0"/>
              <a:sym typeface="Helvetica Neue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D6D1DFC-DB8A-DB01-60EA-2A69393EFCCA}"/>
              </a:ext>
            </a:extLst>
          </p:cNvPr>
          <p:cNvSpPr txBox="1"/>
          <p:nvPr/>
        </p:nvSpPr>
        <p:spPr>
          <a:xfrm>
            <a:off x="6348595" y="2743761"/>
            <a:ext cx="23668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42915" eaLnBrk="0" fontAlgn="base" hangingPunct="0">
              <a:spcBef>
                <a:spcPts val="246"/>
              </a:spcBef>
              <a:spcAft>
                <a:spcPts val="562"/>
              </a:spcAft>
            </a:pPr>
            <a:r>
              <a:rPr lang="en-GB" altLang="en-US" b="1" dirty="0">
                <a:solidFill>
                  <a:srgbClr val="41B64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Forms of Exploitation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B4E1259-4FD7-6CEF-2CB3-74E5114F7D9C}"/>
              </a:ext>
            </a:extLst>
          </p:cNvPr>
          <p:cNvSpPr txBox="1"/>
          <p:nvPr/>
        </p:nvSpPr>
        <p:spPr>
          <a:xfrm>
            <a:off x="6388086" y="3489576"/>
            <a:ext cx="241440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6558" indent="-126558" defTabSz="410751" hangingPunct="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Labour exploitation is now more common than sexual exploitation in modern slavery cases worldwide.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0B98BA2-8C9C-A3F4-47F7-600BEBFF87AB}"/>
              </a:ext>
            </a:extLst>
          </p:cNvPr>
          <p:cNvSpPr txBox="1"/>
          <p:nvPr/>
        </p:nvSpPr>
        <p:spPr>
          <a:xfrm>
            <a:off x="3425855" y="2760367"/>
            <a:ext cx="251117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42915" eaLnBrk="0" fontAlgn="base" hangingPunct="0">
              <a:spcBef>
                <a:spcPts val="246"/>
              </a:spcBef>
              <a:spcAft>
                <a:spcPts val="562"/>
              </a:spcAft>
            </a:pPr>
            <a:r>
              <a:rPr lang="en-GB" altLang="en-US" b="1" dirty="0">
                <a:solidFill>
                  <a:srgbClr val="41B64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Victim Control Methods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B1E221F-0B51-2E38-FC28-4F26D854BC9A}"/>
              </a:ext>
            </a:extLst>
          </p:cNvPr>
          <p:cNvSpPr txBox="1"/>
          <p:nvPr/>
        </p:nvSpPr>
        <p:spPr>
          <a:xfrm>
            <a:off x="3425855" y="3497927"/>
            <a:ext cx="241440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6558" indent="-126558" defTabSz="410751" hangingPunct="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  <a:latin typeface="Poppins" panose="00000500000000000000" pitchFamily="2" charset="0"/>
                <a:ea typeface="Helvetica Neue"/>
                <a:cs typeface="Poppins" panose="00000500000000000000" pitchFamily="2" charset="0"/>
                <a:sym typeface="Helvetica Neue"/>
              </a:rPr>
              <a:t>Victims are controlled through coercion, threats and debt bondage, making it difficult to leave their situation.</a:t>
            </a:r>
            <a:endParaRPr lang="en-US" sz="1400" dirty="0">
              <a:solidFill>
                <a:schemeClr val="bg1"/>
              </a:solidFill>
              <a:latin typeface="Poppins" panose="00000500000000000000" pitchFamily="2" charset="0"/>
              <a:ea typeface="Helvetica Neue"/>
              <a:cs typeface="Poppins" panose="00000500000000000000" pitchFamily="2" charset="0"/>
              <a:sym typeface="Helvetica Neue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11BBED6-2C4A-827B-6877-BBB2E919ADCB}"/>
              </a:ext>
            </a:extLst>
          </p:cNvPr>
          <p:cNvSpPr txBox="1"/>
          <p:nvPr/>
        </p:nvSpPr>
        <p:spPr>
          <a:xfrm>
            <a:off x="9221335" y="2823396"/>
            <a:ext cx="21989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42915" eaLnBrk="0" fontAlgn="base" hangingPunct="0">
              <a:spcBef>
                <a:spcPts val="246"/>
              </a:spcBef>
              <a:spcAft>
                <a:spcPts val="562"/>
              </a:spcAft>
            </a:pPr>
            <a:r>
              <a:rPr lang="en-GB" altLang="en-US" sz="1800" b="1" dirty="0">
                <a:solidFill>
                  <a:srgbClr val="41B64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Importance of Awareness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A0F00097-D4E5-3BB2-4BE1-7FF81C1B39C4}"/>
              </a:ext>
            </a:extLst>
          </p:cNvPr>
          <p:cNvSpPr txBox="1"/>
          <p:nvPr/>
        </p:nvSpPr>
        <p:spPr>
          <a:xfrm>
            <a:off x="9221335" y="3547389"/>
            <a:ext cx="216294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6558" indent="-126558" defTabSz="410751" hangingPunct="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Raising awareness and training helps recognise signs and encourages decisive actions against modern slavery.</a:t>
            </a:r>
          </a:p>
        </p:txBody>
      </p:sp>
      <p:pic>
        <p:nvPicPr>
          <p:cNvPr id="7" name="Picture 6" descr="A blue and green text on a black background&#10;&#10;AI-generated content may be incorrect.">
            <a:extLst>
              <a:ext uri="{FF2B5EF4-FFF2-40B4-BE49-F238E27FC236}">
                <a16:creationId xmlns:a16="http://schemas.microsoft.com/office/drawing/2014/main" id="{52473A10-0F95-825F-62F6-9D97E625B5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311"/>
          <a:stretch/>
        </p:blipFill>
        <p:spPr>
          <a:xfrm>
            <a:off x="784860" y="6361904"/>
            <a:ext cx="352606" cy="339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5538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FCD7AD-D682-DEB9-CAD0-F16FC33F23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09CB7F7-1458-7AF7-9FD8-3C386DEA8BA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11D7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blue and green text on a black background&#10;&#10;AI-generated content may be incorrect.">
            <a:extLst>
              <a:ext uri="{FF2B5EF4-FFF2-40B4-BE49-F238E27FC236}">
                <a16:creationId xmlns:a16="http://schemas.microsoft.com/office/drawing/2014/main" id="{4D63CFA6-900E-394C-E43C-2B3BE00E29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311"/>
          <a:stretch/>
        </p:blipFill>
        <p:spPr>
          <a:xfrm>
            <a:off x="11420294" y="6391177"/>
            <a:ext cx="352606" cy="339283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49C9536-F450-69E7-4062-6FE9F81D0F80}"/>
              </a:ext>
            </a:extLst>
          </p:cNvPr>
          <p:cNvCxnSpPr/>
          <p:nvPr/>
        </p:nvCxnSpPr>
        <p:spPr>
          <a:xfrm>
            <a:off x="1310640" y="6560820"/>
            <a:ext cx="9936480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ADB44F6-67CB-3802-2094-7242301C516F}"/>
              </a:ext>
            </a:extLst>
          </p:cNvPr>
          <p:cNvSpPr/>
          <p:nvPr/>
        </p:nvSpPr>
        <p:spPr>
          <a:xfrm>
            <a:off x="419100" y="1643062"/>
            <a:ext cx="11353800" cy="4029075"/>
          </a:xfrm>
          <a:prstGeom prst="roundRect">
            <a:avLst>
              <a:gd name="adj" fmla="val 6265"/>
            </a:avLst>
          </a:prstGeom>
          <a:noFill/>
          <a:ln w="12700">
            <a:solidFill>
              <a:srgbClr val="81BA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60E8E6A-8D93-C12E-F306-448C4C4FFA12}"/>
              </a:ext>
            </a:extLst>
          </p:cNvPr>
          <p:cNvSpPr txBox="1"/>
          <p:nvPr/>
        </p:nvSpPr>
        <p:spPr>
          <a:xfrm>
            <a:off x="2576392" y="4095827"/>
            <a:ext cx="5478500" cy="3317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defTabSz="410751" hangingPunct="0"/>
            <a:endParaRPr lang="en-GB" sz="1687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" name="Title">
            <a:extLst>
              <a:ext uri="{FF2B5EF4-FFF2-40B4-BE49-F238E27FC236}">
                <a16:creationId xmlns:a16="http://schemas.microsoft.com/office/drawing/2014/main" id="{C1DF3F24-1988-E1EE-54ED-EFA194F2D345}"/>
              </a:ext>
            </a:extLst>
          </p:cNvPr>
          <p:cNvSpPr txBox="1"/>
          <p:nvPr/>
        </p:nvSpPr>
        <p:spPr>
          <a:xfrm>
            <a:off x="419100" y="2569774"/>
            <a:ext cx="11353800" cy="7492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5719" tIns="35719" rIns="35719" bIns="35719" anchor="ctr">
            <a:spAutoFit/>
          </a:bodyPr>
          <a:lstStyle>
            <a:lvl1pPr algn="l">
              <a:defRPr sz="4400" b="0">
                <a:solidFill>
                  <a:srgbClr val="292C5A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 algn="ctr"/>
            <a:r>
              <a:rPr lang="en-GB" b="1" dirty="0">
                <a:gradFill>
                  <a:gsLst>
                    <a:gs pos="0">
                      <a:schemeClr val="bg1">
                        <a:alpha val="10000"/>
                      </a:schemeClr>
                    </a:gs>
                    <a:gs pos="72000">
                      <a:schemeClr val="bg1">
                        <a:alpha val="0"/>
                      </a:schemeClr>
                    </a:gs>
                  </a:gsLst>
                  <a:lin ang="5400000" scaled="0"/>
                </a:gradFill>
                <a:latin typeface="Poppins" panose="00000500000000000000" pitchFamily="2" charset="0"/>
                <a:cs typeface="Poppins" panose="00000500000000000000" pitchFamily="2" charset="0"/>
              </a:rPr>
              <a:t>Business Compliance and Enforcement</a:t>
            </a:r>
            <a:endParaRPr b="1" dirty="0">
              <a:gradFill>
                <a:gsLst>
                  <a:gs pos="0">
                    <a:schemeClr val="bg1">
                      <a:alpha val="10000"/>
                    </a:schemeClr>
                  </a:gs>
                  <a:gs pos="72000">
                    <a:schemeClr val="bg1">
                      <a:alpha val="0"/>
                    </a:schemeClr>
                  </a:gs>
                </a:gsLst>
                <a:lin ang="5400000" scaled="0"/>
              </a:gra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9" name="Title">
            <a:extLst>
              <a:ext uri="{FF2B5EF4-FFF2-40B4-BE49-F238E27FC236}">
                <a16:creationId xmlns:a16="http://schemas.microsoft.com/office/drawing/2014/main" id="{F6A52280-28D0-B8BF-4C5F-3FAC2741ECDC}"/>
              </a:ext>
            </a:extLst>
          </p:cNvPr>
          <p:cNvSpPr txBox="1"/>
          <p:nvPr/>
        </p:nvSpPr>
        <p:spPr>
          <a:xfrm>
            <a:off x="419100" y="3352571"/>
            <a:ext cx="11353800" cy="7492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5719" tIns="35719" rIns="35719" bIns="35719" anchor="ctr">
            <a:spAutoFit/>
          </a:bodyPr>
          <a:lstStyle>
            <a:lvl1pPr algn="l">
              <a:defRPr sz="4400" b="0">
                <a:solidFill>
                  <a:srgbClr val="292C5A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 algn="ctr"/>
            <a:r>
              <a:rPr lang="en-GB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Business Compliance and Enforcement</a:t>
            </a:r>
            <a:endParaRPr b="1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0" name="Title">
            <a:extLst>
              <a:ext uri="{FF2B5EF4-FFF2-40B4-BE49-F238E27FC236}">
                <a16:creationId xmlns:a16="http://schemas.microsoft.com/office/drawing/2014/main" id="{CF69607F-92BD-B319-0574-1934749D4E89}"/>
              </a:ext>
            </a:extLst>
          </p:cNvPr>
          <p:cNvSpPr txBox="1"/>
          <p:nvPr/>
        </p:nvSpPr>
        <p:spPr>
          <a:xfrm>
            <a:off x="419100" y="4135368"/>
            <a:ext cx="11353800" cy="7492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5719" tIns="35719" rIns="35719" bIns="35719" anchor="ctr">
            <a:spAutoFit/>
          </a:bodyPr>
          <a:lstStyle>
            <a:lvl1pPr algn="l">
              <a:defRPr sz="4400" b="0">
                <a:solidFill>
                  <a:srgbClr val="292C5A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 algn="ctr"/>
            <a:r>
              <a:rPr lang="en-GB" b="1" dirty="0">
                <a:gradFill>
                  <a:gsLst>
                    <a:gs pos="100000">
                      <a:schemeClr val="bg1">
                        <a:alpha val="10000"/>
                      </a:schemeClr>
                    </a:gs>
                    <a:gs pos="30000">
                      <a:schemeClr val="bg1">
                        <a:alpha val="0"/>
                      </a:schemeClr>
                    </a:gs>
                  </a:gsLst>
                  <a:lin ang="5400000" scaled="0"/>
                </a:gradFill>
                <a:latin typeface="Poppins" panose="00000500000000000000" pitchFamily="2" charset="0"/>
                <a:cs typeface="Poppins" panose="00000500000000000000" pitchFamily="2" charset="0"/>
              </a:rPr>
              <a:t>Business Compliance and Enforcement</a:t>
            </a:r>
            <a:endParaRPr b="1" dirty="0">
              <a:gradFill>
                <a:gsLst>
                  <a:gs pos="100000">
                    <a:schemeClr val="bg1">
                      <a:alpha val="10000"/>
                    </a:schemeClr>
                  </a:gs>
                  <a:gs pos="30000">
                    <a:schemeClr val="bg1">
                      <a:alpha val="0"/>
                    </a:schemeClr>
                  </a:gs>
                </a:gsLst>
                <a:lin ang="5400000" scaled="0"/>
              </a:gra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215334D-B409-42EE-78B8-AE4778B506EC}"/>
              </a:ext>
            </a:extLst>
          </p:cNvPr>
          <p:cNvSpPr/>
          <p:nvPr/>
        </p:nvSpPr>
        <p:spPr>
          <a:xfrm>
            <a:off x="5371052" y="870902"/>
            <a:ext cx="1449895" cy="1449895"/>
          </a:xfrm>
          <a:prstGeom prst="ellipse">
            <a:avLst/>
          </a:prstGeom>
          <a:solidFill>
            <a:srgbClr val="211D7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0D50A75C-7397-CEA8-6858-D8FE447649C3}"/>
              </a:ext>
            </a:extLst>
          </p:cNvPr>
          <p:cNvSpPr/>
          <p:nvPr/>
        </p:nvSpPr>
        <p:spPr>
          <a:xfrm>
            <a:off x="5514801" y="1014650"/>
            <a:ext cx="1162397" cy="1162397"/>
          </a:xfrm>
          <a:prstGeom prst="ellipse">
            <a:avLst/>
          </a:prstGeom>
          <a:noFill/>
          <a:ln w="12700">
            <a:solidFill>
              <a:srgbClr val="81BA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lack and white logo&#10;&#10;AI-generated content may be incorrect.">
            <a:extLst>
              <a:ext uri="{FF2B5EF4-FFF2-40B4-BE49-F238E27FC236}">
                <a16:creationId xmlns:a16="http://schemas.microsoft.com/office/drawing/2014/main" id="{B73DFF04-3638-01A3-0359-7A661F3615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1849" y="1185863"/>
            <a:ext cx="875910" cy="817482"/>
          </a:xfrm>
          <a:prstGeom prst="rect">
            <a:avLst/>
          </a:prstGeom>
        </p:spPr>
      </p:pic>
      <p:pic>
        <p:nvPicPr>
          <p:cNvPr id="11" name="Picture 10" descr="A blue and green text on a black background&#10;&#10;AI-generated content may be incorrect.">
            <a:extLst>
              <a:ext uri="{FF2B5EF4-FFF2-40B4-BE49-F238E27FC236}">
                <a16:creationId xmlns:a16="http://schemas.microsoft.com/office/drawing/2014/main" id="{BB7FB258-768B-9D99-2E26-EA1DDCC3B7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311"/>
          <a:stretch/>
        </p:blipFill>
        <p:spPr>
          <a:xfrm>
            <a:off x="784860" y="6391178"/>
            <a:ext cx="352606" cy="339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3278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545CC7-7F35-86C8-C501-B8529053E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DBB43E0-5EE7-00E5-41AF-2563E7381ADE}"/>
              </a:ext>
            </a:extLst>
          </p:cNvPr>
          <p:cNvSpPr txBox="1"/>
          <p:nvPr/>
        </p:nvSpPr>
        <p:spPr>
          <a:xfrm>
            <a:off x="316006" y="659035"/>
            <a:ext cx="1145689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211D7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Corporate Responsibilities </a:t>
            </a:r>
            <a:r>
              <a:rPr lang="en-GB" sz="3200" b="1" dirty="0">
                <a:solidFill>
                  <a:srgbClr val="41B64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and Future Requirements</a:t>
            </a:r>
          </a:p>
        </p:txBody>
      </p:sp>
      <p:pic>
        <p:nvPicPr>
          <p:cNvPr id="3" name="Picture 2" descr="A blue and green text on a black background&#10;&#10;AI-generated content may be incorrect.">
            <a:extLst>
              <a:ext uri="{FF2B5EF4-FFF2-40B4-BE49-F238E27FC236}">
                <a16:creationId xmlns:a16="http://schemas.microsoft.com/office/drawing/2014/main" id="{CA325863-2EC9-306D-1065-6235F7E6EF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311"/>
          <a:stretch/>
        </p:blipFill>
        <p:spPr>
          <a:xfrm>
            <a:off x="11420294" y="6362700"/>
            <a:ext cx="352606" cy="339283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064C84C-D141-9D36-4CB5-419E45A9D014}"/>
              </a:ext>
            </a:extLst>
          </p:cNvPr>
          <p:cNvCxnSpPr/>
          <p:nvPr/>
        </p:nvCxnSpPr>
        <p:spPr>
          <a:xfrm>
            <a:off x="1310640" y="6560820"/>
            <a:ext cx="9936480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27D8609F-667F-3DFA-9461-64CCD3564FEF}"/>
              </a:ext>
            </a:extLst>
          </p:cNvPr>
          <p:cNvGrpSpPr/>
          <p:nvPr/>
        </p:nvGrpSpPr>
        <p:grpSpPr>
          <a:xfrm>
            <a:off x="419100" y="2002274"/>
            <a:ext cx="11353800" cy="3566510"/>
            <a:chOff x="419100" y="1592580"/>
            <a:chExt cx="14310360" cy="4122419"/>
          </a:xfrm>
          <a:solidFill>
            <a:srgbClr val="211D70"/>
          </a:solidFill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7A5EC17B-6BD0-418B-AE62-23BCD770C62F}"/>
                </a:ext>
              </a:extLst>
            </p:cNvPr>
            <p:cNvSpPr/>
            <p:nvPr/>
          </p:nvSpPr>
          <p:spPr>
            <a:xfrm>
              <a:off x="419100" y="1592581"/>
              <a:ext cx="3474720" cy="4122418"/>
            </a:xfrm>
            <a:prstGeom prst="roundRect">
              <a:avLst>
                <a:gd name="adj" fmla="val 369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83B49FA2-B252-5305-4DFD-D3FC8934BFC2}"/>
                </a:ext>
              </a:extLst>
            </p:cNvPr>
            <p:cNvSpPr/>
            <p:nvPr/>
          </p:nvSpPr>
          <p:spPr>
            <a:xfrm>
              <a:off x="7645953" y="1592580"/>
              <a:ext cx="3474720" cy="4122418"/>
            </a:xfrm>
            <a:prstGeom prst="roundRect">
              <a:avLst>
                <a:gd name="adj" fmla="val 369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3FF9DB9B-3142-5640-A16B-0B636DE96A31}"/>
                </a:ext>
              </a:extLst>
            </p:cNvPr>
            <p:cNvSpPr/>
            <p:nvPr/>
          </p:nvSpPr>
          <p:spPr>
            <a:xfrm>
              <a:off x="4049268" y="1592581"/>
              <a:ext cx="3474720" cy="4122418"/>
            </a:xfrm>
            <a:prstGeom prst="roundRect">
              <a:avLst>
                <a:gd name="adj" fmla="val 369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9949396A-0015-E870-98B1-8953C5FDCCF2}"/>
                </a:ext>
              </a:extLst>
            </p:cNvPr>
            <p:cNvSpPr/>
            <p:nvPr/>
          </p:nvSpPr>
          <p:spPr>
            <a:xfrm>
              <a:off x="11254740" y="1592581"/>
              <a:ext cx="3474720" cy="4122418"/>
            </a:xfrm>
            <a:prstGeom prst="roundRect">
              <a:avLst>
                <a:gd name="adj" fmla="val 369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D517E961-3E5C-C80C-B6DA-87754AB2DC15}"/>
              </a:ext>
            </a:extLst>
          </p:cNvPr>
          <p:cNvSpPr/>
          <p:nvPr/>
        </p:nvSpPr>
        <p:spPr>
          <a:xfrm>
            <a:off x="685800" y="1819394"/>
            <a:ext cx="624840" cy="741487"/>
          </a:xfrm>
          <a:prstGeom prst="roundRect">
            <a:avLst>
              <a:gd name="adj" fmla="val 11332"/>
            </a:avLst>
          </a:prstGeom>
          <a:solidFill>
            <a:srgbClr val="81BA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1E81F8DC-C1AA-9F9B-1033-34A4BC2B9C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39841" y="1924613"/>
            <a:ext cx="509144" cy="509144"/>
          </a:xfrm>
          <a:prstGeom prst="rect">
            <a:avLst/>
          </a:prstGeom>
        </p:spPr>
      </p:pic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F84FFCD0-5223-D9E7-2A23-59D5312577FF}"/>
              </a:ext>
            </a:extLst>
          </p:cNvPr>
          <p:cNvSpPr/>
          <p:nvPr/>
        </p:nvSpPr>
        <p:spPr>
          <a:xfrm>
            <a:off x="6460838" y="1819393"/>
            <a:ext cx="624840" cy="741487"/>
          </a:xfrm>
          <a:prstGeom prst="roundRect">
            <a:avLst>
              <a:gd name="adj" fmla="val 11332"/>
            </a:avLst>
          </a:prstGeom>
          <a:solidFill>
            <a:srgbClr val="81BA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12EB9F36-C5FB-7A7D-9F63-2EB3F1BC58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518686" y="1922520"/>
            <a:ext cx="509144" cy="509144"/>
          </a:xfrm>
          <a:prstGeom prst="rect">
            <a:avLst/>
          </a:prstGeom>
        </p:spPr>
      </p:pic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3029B762-6F77-DE93-5AEE-A531D8321813}"/>
              </a:ext>
            </a:extLst>
          </p:cNvPr>
          <p:cNvSpPr/>
          <p:nvPr/>
        </p:nvSpPr>
        <p:spPr>
          <a:xfrm>
            <a:off x="3573869" y="1819394"/>
            <a:ext cx="624840" cy="741487"/>
          </a:xfrm>
          <a:prstGeom prst="roundRect">
            <a:avLst>
              <a:gd name="adj" fmla="val 11332"/>
            </a:avLst>
          </a:prstGeom>
          <a:solidFill>
            <a:srgbClr val="81BA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8B8BE305-66BB-4174-6E89-3A4CFFDBB46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3645727" y="1911046"/>
            <a:ext cx="509144" cy="509144"/>
          </a:xfrm>
          <a:prstGeom prst="rect">
            <a:avLst/>
          </a:prstGeom>
        </p:spPr>
      </p:pic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4D0CB076-FA9A-64D3-78BB-1707AA677E49}"/>
              </a:ext>
            </a:extLst>
          </p:cNvPr>
          <p:cNvSpPr/>
          <p:nvPr/>
        </p:nvSpPr>
        <p:spPr>
          <a:xfrm>
            <a:off x="9242853" y="1819394"/>
            <a:ext cx="624840" cy="741487"/>
          </a:xfrm>
          <a:prstGeom prst="roundRect">
            <a:avLst>
              <a:gd name="adj" fmla="val 11332"/>
            </a:avLst>
          </a:prstGeom>
          <a:solidFill>
            <a:srgbClr val="81BA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Graphic 27">
            <a:extLst>
              <a:ext uri="{FF2B5EF4-FFF2-40B4-BE49-F238E27FC236}">
                <a16:creationId xmlns:a16="http://schemas.microsoft.com/office/drawing/2014/main" id="{76100702-F459-A232-92EA-73754814C47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9296894" y="1924613"/>
            <a:ext cx="509144" cy="509144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793B96F3-F2E3-A2F2-50FA-34C87AEA0C93}"/>
              </a:ext>
            </a:extLst>
          </p:cNvPr>
          <p:cNvSpPr txBox="1"/>
          <p:nvPr/>
        </p:nvSpPr>
        <p:spPr>
          <a:xfrm>
            <a:off x="603115" y="2823396"/>
            <a:ext cx="216294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42915" eaLnBrk="0" fontAlgn="base" hangingPunct="0">
              <a:spcBef>
                <a:spcPts val="246"/>
              </a:spcBef>
              <a:spcAft>
                <a:spcPts val="562"/>
              </a:spcAft>
            </a:pPr>
            <a:r>
              <a:rPr lang="en-GB" altLang="en-US" sz="1600" b="1" dirty="0">
                <a:solidFill>
                  <a:srgbClr val="41B64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Expanded Supply Chain Mapping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8196586-80D8-7FC5-30A4-86FAA6DCBFB2}"/>
              </a:ext>
            </a:extLst>
          </p:cNvPr>
          <p:cNvSpPr txBox="1"/>
          <p:nvPr/>
        </p:nvSpPr>
        <p:spPr>
          <a:xfrm>
            <a:off x="603115" y="3547389"/>
            <a:ext cx="2162945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6558" indent="-126558" defTabSz="410751" hangingPunct="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Companies must now map supply chains beyond Tier 1 to identify and mitigate risks of modern slavery effectively.</a:t>
            </a:r>
            <a:endParaRPr lang="en-US" sz="1400" dirty="0">
              <a:solidFill>
                <a:schemeClr val="bg1"/>
              </a:solidFill>
              <a:latin typeface="Poppins" panose="00000500000000000000" pitchFamily="2" charset="0"/>
              <a:ea typeface="Helvetica Neue"/>
              <a:cs typeface="Poppins" panose="00000500000000000000" pitchFamily="2" charset="0"/>
              <a:sym typeface="Helvetica Neue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134204C-8FA9-CBF4-260C-C09CA8038C32}"/>
              </a:ext>
            </a:extLst>
          </p:cNvPr>
          <p:cNvSpPr txBox="1"/>
          <p:nvPr/>
        </p:nvSpPr>
        <p:spPr>
          <a:xfrm>
            <a:off x="6348595" y="2743761"/>
            <a:ext cx="236689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42915" eaLnBrk="0" fontAlgn="base" hangingPunct="0">
              <a:spcBef>
                <a:spcPts val="246"/>
              </a:spcBef>
              <a:spcAft>
                <a:spcPts val="562"/>
              </a:spcAft>
            </a:pPr>
            <a:r>
              <a:rPr lang="en-GB" altLang="en-US" sz="1600" b="1" dirty="0">
                <a:solidFill>
                  <a:srgbClr val="41B64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Stricter Enforcement Measures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5924D7C-75BE-A83F-C068-26366A9ACC1D}"/>
              </a:ext>
            </a:extLst>
          </p:cNvPr>
          <p:cNvSpPr txBox="1"/>
          <p:nvPr/>
        </p:nvSpPr>
        <p:spPr>
          <a:xfrm>
            <a:off x="6388086" y="3489576"/>
            <a:ext cx="2414405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6558" indent="-126558" defTabSz="410751" hangingPunct="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Public name-and-shame lists and unlimited fines from 2026 increase pressure on companies to comply with anti-slavery laws.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AA48DCC-8CBA-A3C7-69B3-3FA6201A01B6}"/>
              </a:ext>
            </a:extLst>
          </p:cNvPr>
          <p:cNvSpPr txBox="1"/>
          <p:nvPr/>
        </p:nvSpPr>
        <p:spPr>
          <a:xfrm>
            <a:off x="3425855" y="2760367"/>
            <a:ext cx="251117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42915" eaLnBrk="0" fontAlgn="base" hangingPunct="0">
              <a:spcBef>
                <a:spcPts val="246"/>
              </a:spcBef>
              <a:spcAft>
                <a:spcPts val="562"/>
              </a:spcAft>
            </a:pPr>
            <a:r>
              <a:rPr lang="en-GB" altLang="en-US" sz="1400" b="1" dirty="0">
                <a:solidFill>
                  <a:srgbClr val="41B64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Increased Transparency and Accountability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9D36FF5-DA7D-E8DF-669E-103F7D5D2DE3}"/>
              </a:ext>
            </a:extLst>
          </p:cNvPr>
          <p:cNvSpPr txBox="1"/>
          <p:nvPr/>
        </p:nvSpPr>
        <p:spPr>
          <a:xfrm>
            <a:off x="3425855" y="3497927"/>
            <a:ext cx="241440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6558" indent="-126558" defTabSz="410751" hangingPunct="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  <a:latin typeface="Poppins" panose="00000500000000000000" pitchFamily="2" charset="0"/>
                <a:ea typeface="Helvetica Neue"/>
                <a:cs typeface="Poppins" panose="00000500000000000000" pitchFamily="2" charset="0"/>
                <a:sym typeface="Helvetica Neue"/>
              </a:rPr>
              <a:t>Organisations are required to disclose remediation steps and report on effectiveness to ensure continuous improvement.</a:t>
            </a:r>
            <a:endParaRPr lang="en-US" sz="1400" dirty="0">
              <a:solidFill>
                <a:schemeClr val="bg1"/>
              </a:solidFill>
              <a:latin typeface="Poppins" panose="00000500000000000000" pitchFamily="2" charset="0"/>
              <a:ea typeface="Helvetica Neue"/>
              <a:cs typeface="Poppins" panose="00000500000000000000" pitchFamily="2" charset="0"/>
              <a:sym typeface="Helvetica Neue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B9085C3-2A7E-5318-33BD-4A3367C566F9}"/>
              </a:ext>
            </a:extLst>
          </p:cNvPr>
          <p:cNvSpPr txBox="1"/>
          <p:nvPr/>
        </p:nvSpPr>
        <p:spPr>
          <a:xfrm>
            <a:off x="9221335" y="2823396"/>
            <a:ext cx="21989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42915" eaLnBrk="0" fontAlgn="base" hangingPunct="0">
              <a:spcBef>
                <a:spcPts val="246"/>
              </a:spcBef>
              <a:spcAft>
                <a:spcPts val="562"/>
              </a:spcAft>
            </a:pPr>
            <a:r>
              <a:rPr lang="en-GB" altLang="en-US" sz="1800" b="1" dirty="0">
                <a:solidFill>
                  <a:srgbClr val="41B64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Proactive Risk Mitigation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841E2B48-6282-AD7C-10CB-2596DE781E51}"/>
              </a:ext>
            </a:extLst>
          </p:cNvPr>
          <p:cNvSpPr txBox="1"/>
          <p:nvPr/>
        </p:nvSpPr>
        <p:spPr>
          <a:xfrm>
            <a:off x="9221335" y="3547389"/>
            <a:ext cx="2162945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6558" indent="-126558" defTabSz="410751" hangingPunct="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Implementing risk assessments, staff training, and supplier engagement is essential to mitigate exploitation risks effectively.</a:t>
            </a:r>
          </a:p>
        </p:txBody>
      </p:sp>
      <p:pic>
        <p:nvPicPr>
          <p:cNvPr id="7" name="Picture 6" descr="A blue and green text on a black background&#10;&#10;AI-generated content may be incorrect.">
            <a:extLst>
              <a:ext uri="{FF2B5EF4-FFF2-40B4-BE49-F238E27FC236}">
                <a16:creationId xmlns:a16="http://schemas.microsoft.com/office/drawing/2014/main" id="{BBC353EA-9DD4-670C-41DC-F1CC18B051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311"/>
          <a:stretch/>
        </p:blipFill>
        <p:spPr>
          <a:xfrm>
            <a:off x="784860" y="6361904"/>
            <a:ext cx="352606" cy="339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238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7C43A9-C58F-D7F4-0FAE-35293BDDB3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148F534-305B-C5D1-A5A9-7C58BE7E19E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11D7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blue and green text on a black background&#10;&#10;AI-generated content may be incorrect.">
            <a:extLst>
              <a:ext uri="{FF2B5EF4-FFF2-40B4-BE49-F238E27FC236}">
                <a16:creationId xmlns:a16="http://schemas.microsoft.com/office/drawing/2014/main" id="{A0CB6AFF-0C7B-2622-C16F-DCB389A721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311"/>
          <a:stretch/>
        </p:blipFill>
        <p:spPr>
          <a:xfrm>
            <a:off x="11420294" y="6391177"/>
            <a:ext cx="352606" cy="339283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1DA0545-0B9D-8E8E-DD65-697E6D145325}"/>
              </a:ext>
            </a:extLst>
          </p:cNvPr>
          <p:cNvCxnSpPr/>
          <p:nvPr/>
        </p:nvCxnSpPr>
        <p:spPr>
          <a:xfrm>
            <a:off x="1310640" y="6560820"/>
            <a:ext cx="9936480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21C1C7C-942A-7700-83C6-E033187909D5}"/>
              </a:ext>
            </a:extLst>
          </p:cNvPr>
          <p:cNvSpPr/>
          <p:nvPr/>
        </p:nvSpPr>
        <p:spPr>
          <a:xfrm>
            <a:off x="419100" y="1643062"/>
            <a:ext cx="11353800" cy="4029075"/>
          </a:xfrm>
          <a:prstGeom prst="roundRect">
            <a:avLst>
              <a:gd name="adj" fmla="val 6265"/>
            </a:avLst>
          </a:prstGeom>
          <a:noFill/>
          <a:ln w="12700">
            <a:solidFill>
              <a:srgbClr val="81BA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3F25B09-4752-1860-D1FE-F7651B3D287C}"/>
              </a:ext>
            </a:extLst>
          </p:cNvPr>
          <p:cNvSpPr txBox="1"/>
          <p:nvPr/>
        </p:nvSpPr>
        <p:spPr>
          <a:xfrm>
            <a:off x="2576392" y="4095827"/>
            <a:ext cx="5478500" cy="3317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defTabSz="410751" hangingPunct="0"/>
            <a:endParaRPr lang="en-GB" sz="1687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" name="Title">
            <a:extLst>
              <a:ext uri="{FF2B5EF4-FFF2-40B4-BE49-F238E27FC236}">
                <a16:creationId xmlns:a16="http://schemas.microsoft.com/office/drawing/2014/main" id="{92665F6F-1B12-9DB8-35C8-3CF7803219C1}"/>
              </a:ext>
            </a:extLst>
          </p:cNvPr>
          <p:cNvSpPr txBox="1"/>
          <p:nvPr/>
        </p:nvSpPr>
        <p:spPr>
          <a:xfrm>
            <a:off x="419100" y="2231222"/>
            <a:ext cx="11353800" cy="14263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5719" tIns="35719" rIns="35719" bIns="35719" anchor="ctr">
            <a:spAutoFit/>
          </a:bodyPr>
          <a:lstStyle>
            <a:lvl1pPr algn="l">
              <a:defRPr sz="4400" b="0">
                <a:solidFill>
                  <a:srgbClr val="292C5A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 algn="ctr"/>
            <a:r>
              <a:rPr lang="en-GB" sz="8800" b="1" dirty="0">
                <a:gradFill>
                  <a:gsLst>
                    <a:gs pos="0">
                      <a:schemeClr val="bg1">
                        <a:alpha val="10000"/>
                      </a:schemeClr>
                    </a:gs>
                    <a:gs pos="72000">
                      <a:schemeClr val="bg1">
                        <a:alpha val="0"/>
                      </a:schemeClr>
                    </a:gs>
                  </a:gsLst>
                  <a:lin ang="5400000" scaled="0"/>
                </a:gradFill>
                <a:latin typeface="Poppins" panose="00000500000000000000" pitchFamily="2" charset="0"/>
                <a:cs typeface="Poppins" panose="00000500000000000000" pitchFamily="2" charset="0"/>
              </a:rPr>
              <a:t>Global Context</a:t>
            </a:r>
            <a:endParaRPr sz="8800" b="1" dirty="0">
              <a:gradFill>
                <a:gsLst>
                  <a:gs pos="0">
                    <a:schemeClr val="bg1">
                      <a:alpha val="10000"/>
                    </a:schemeClr>
                  </a:gs>
                  <a:gs pos="72000">
                    <a:schemeClr val="bg1">
                      <a:alpha val="0"/>
                    </a:schemeClr>
                  </a:gs>
                </a:gsLst>
                <a:lin ang="5400000" scaled="0"/>
              </a:gra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9" name="Title">
            <a:extLst>
              <a:ext uri="{FF2B5EF4-FFF2-40B4-BE49-F238E27FC236}">
                <a16:creationId xmlns:a16="http://schemas.microsoft.com/office/drawing/2014/main" id="{11003C6A-6EE4-7A3C-0F95-0CE8BFAED40B}"/>
              </a:ext>
            </a:extLst>
          </p:cNvPr>
          <p:cNvSpPr txBox="1"/>
          <p:nvPr/>
        </p:nvSpPr>
        <p:spPr>
          <a:xfrm>
            <a:off x="419100" y="3014019"/>
            <a:ext cx="11353800" cy="14263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5719" tIns="35719" rIns="35719" bIns="35719" anchor="ctr">
            <a:spAutoFit/>
          </a:bodyPr>
          <a:lstStyle>
            <a:lvl1pPr algn="l">
              <a:defRPr sz="4400" b="0">
                <a:solidFill>
                  <a:srgbClr val="292C5A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 algn="ctr"/>
            <a:r>
              <a:rPr lang="en-GB" sz="88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Global Context</a:t>
            </a:r>
            <a:endParaRPr sz="8800" b="1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0" name="Title">
            <a:extLst>
              <a:ext uri="{FF2B5EF4-FFF2-40B4-BE49-F238E27FC236}">
                <a16:creationId xmlns:a16="http://schemas.microsoft.com/office/drawing/2014/main" id="{8C9515A0-EA03-C666-41B1-692A4796216E}"/>
              </a:ext>
            </a:extLst>
          </p:cNvPr>
          <p:cNvSpPr txBox="1"/>
          <p:nvPr/>
        </p:nvSpPr>
        <p:spPr>
          <a:xfrm>
            <a:off x="419100" y="3796816"/>
            <a:ext cx="11353800" cy="14263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5719" tIns="35719" rIns="35719" bIns="35719" anchor="ctr">
            <a:spAutoFit/>
          </a:bodyPr>
          <a:lstStyle>
            <a:lvl1pPr algn="l">
              <a:defRPr sz="4400" b="0">
                <a:solidFill>
                  <a:srgbClr val="292C5A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 algn="ctr"/>
            <a:r>
              <a:rPr lang="en-GB" sz="8800" b="1" dirty="0">
                <a:gradFill>
                  <a:gsLst>
                    <a:gs pos="100000">
                      <a:schemeClr val="bg1">
                        <a:alpha val="10000"/>
                      </a:schemeClr>
                    </a:gs>
                    <a:gs pos="30000">
                      <a:schemeClr val="bg1">
                        <a:alpha val="0"/>
                      </a:schemeClr>
                    </a:gs>
                  </a:gsLst>
                  <a:lin ang="5400000" scaled="0"/>
                </a:gradFill>
                <a:latin typeface="Poppins" panose="00000500000000000000" pitchFamily="2" charset="0"/>
                <a:cs typeface="Poppins" panose="00000500000000000000" pitchFamily="2" charset="0"/>
              </a:rPr>
              <a:t>Global Context</a:t>
            </a:r>
            <a:endParaRPr sz="8800" b="1" dirty="0">
              <a:gradFill>
                <a:gsLst>
                  <a:gs pos="100000">
                    <a:schemeClr val="bg1">
                      <a:alpha val="10000"/>
                    </a:schemeClr>
                  </a:gs>
                  <a:gs pos="30000">
                    <a:schemeClr val="bg1">
                      <a:alpha val="0"/>
                    </a:schemeClr>
                  </a:gs>
                </a:gsLst>
                <a:lin ang="5400000" scaled="0"/>
              </a:gra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28014BC-7BED-7CCC-E9B7-B38DBBC77E22}"/>
              </a:ext>
            </a:extLst>
          </p:cNvPr>
          <p:cNvSpPr/>
          <p:nvPr/>
        </p:nvSpPr>
        <p:spPr>
          <a:xfrm>
            <a:off x="5371052" y="870902"/>
            <a:ext cx="1449895" cy="1449895"/>
          </a:xfrm>
          <a:prstGeom prst="ellipse">
            <a:avLst/>
          </a:prstGeom>
          <a:solidFill>
            <a:srgbClr val="211D7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737437D-8F2E-DD31-5F9F-577C8312C947}"/>
              </a:ext>
            </a:extLst>
          </p:cNvPr>
          <p:cNvSpPr/>
          <p:nvPr/>
        </p:nvSpPr>
        <p:spPr>
          <a:xfrm>
            <a:off x="5514801" y="1014650"/>
            <a:ext cx="1162397" cy="1162397"/>
          </a:xfrm>
          <a:prstGeom prst="ellipse">
            <a:avLst/>
          </a:prstGeom>
          <a:noFill/>
          <a:ln w="12700">
            <a:solidFill>
              <a:srgbClr val="81BA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lack and white logo&#10;&#10;AI-generated content may be incorrect.">
            <a:extLst>
              <a:ext uri="{FF2B5EF4-FFF2-40B4-BE49-F238E27FC236}">
                <a16:creationId xmlns:a16="http://schemas.microsoft.com/office/drawing/2014/main" id="{31BCDC27-20AC-D10F-BC53-77734853D5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1849" y="1185863"/>
            <a:ext cx="875910" cy="817482"/>
          </a:xfrm>
          <a:prstGeom prst="rect">
            <a:avLst/>
          </a:prstGeom>
        </p:spPr>
      </p:pic>
      <p:pic>
        <p:nvPicPr>
          <p:cNvPr id="11" name="Picture 10" descr="A blue and green text on a black background&#10;&#10;AI-generated content may be incorrect.">
            <a:extLst>
              <a:ext uri="{FF2B5EF4-FFF2-40B4-BE49-F238E27FC236}">
                <a16:creationId xmlns:a16="http://schemas.microsoft.com/office/drawing/2014/main" id="{09B6D64E-B796-DF46-57A8-6F534B9FC3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311"/>
          <a:stretch/>
        </p:blipFill>
        <p:spPr>
          <a:xfrm>
            <a:off x="784860" y="6391178"/>
            <a:ext cx="352606" cy="339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2384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69615D-75A3-8F39-3046-7D71BD58F4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71101871-57AB-66A3-4C09-B808AC70C57A}"/>
              </a:ext>
            </a:extLst>
          </p:cNvPr>
          <p:cNvSpPr txBox="1"/>
          <p:nvPr/>
        </p:nvSpPr>
        <p:spPr>
          <a:xfrm>
            <a:off x="316006" y="659035"/>
            <a:ext cx="1145689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211D7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International Trends </a:t>
            </a:r>
            <a:r>
              <a:rPr lang="en-GB" sz="3200" b="1" dirty="0">
                <a:solidFill>
                  <a:srgbClr val="41B64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and Risk Factors</a:t>
            </a:r>
          </a:p>
        </p:txBody>
      </p:sp>
      <p:pic>
        <p:nvPicPr>
          <p:cNvPr id="3" name="Picture 2" descr="A blue and green text on a black background&#10;&#10;AI-generated content may be incorrect.">
            <a:extLst>
              <a:ext uri="{FF2B5EF4-FFF2-40B4-BE49-F238E27FC236}">
                <a16:creationId xmlns:a16="http://schemas.microsoft.com/office/drawing/2014/main" id="{285D4776-1503-3B9C-4292-BC7252A5AD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311"/>
          <a:stretch/>
        </p:blipFill>
        <p:spPr>
          <a:xfrm>
            <a:off x="11420294" y="6362700"/>
            <a:ext cx="352606" cy="339283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C0D9E44-0ED5-6484-B075-3E919783516A}"/>
              </a:ext>
            </a:extLst>
          </p:cNvPr>
          <p:cNvCxnSpPr/>
          <p:nvPr/>
        </p:nvCxnSpPr>
        <p:spPr>
          <a:xfrm>
            <a:off x="1310640" y="6560820"/>
            <a:ext cx="9936480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3F021F9D-349B-FAB2-910F-F56EFA4E823C}"/>
              </a:ext>
            </a:extLst>
          </p:cNvPr>
          <p:cNvGrpSpPr/>
          <p:nvPr/>
        </p:nvGrpSpPr>
        <p:grpSpPr>
          <a:xfrm>
            <a:off x="419100" y="2002274"/>
            <a:ext cx="11353800" cy="3566510"/>
            <a:chOff x="419100" y="1592580"/>
            <a:chExt cx="14310360" cy="4122419"/>
          </a:xfrm>
          <a:solidFill>
            <a:srgbClr val="211D70"/>
          </a:solidFill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9244B9EB-8674-AEC4-6E02-19AE07AE5ABF}"/>
                </a:ext>
              </a:extLst>
            </p:cNvPr>
            <p:cNvSpPr/>
            <p:nvPr/>
          </p:nvSpPr>
          <p:spPr>
            <a:xfrm>
              <a:off x="419100" y="1592581"/>
              <a:ext cx="3474720" cy="4122418"/>
            </a:xfrm>
            <a:prstGeom prst="roundRect">
              <a:avLst>
                <a:gd name="adj" fmla="val 369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2C3EB0AC-9A28-4A70-34B5-11EA7BBFEC4F}"/>
                </a:ext>
              </a:extLst>
            </p:cNvPr>
            <p:cNvSpPr/>
            <p:nvPr/>
          </p:nvSpPr>
          <p:spPr>
            <a:xfrm>
              <a:off x="7645953" y="1592580"/>
              <a:ext cx="3474720" cy="4122418"/>
            </a:xfrm>
            <a:prstGeom prst="roundRect">
              <a:avLst>
                <a:gd name="adj" fmla="val 369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9D097D4C-8A66-1BFB-F237-435672482714}"/>
                </a:ext>
              </a:extLst>
            </p:cNvPr>
            <p:cNvSpPr/>
            <p:nvPr/>
          </p:nvSpPr>
          <p:spPr>
            <a:xfrm>
              <a:off x="4049268" y="1592581"/>
              <a:ext cx="3474720" cy="4122418"/>
            </a:xfrm>
            <a:prstGeom prst="roundRect">
              <a:avLst>
                <a:gd name="adj" fmla="val 369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D5E83AFA-A76B-1786-E9AC-2AAB97C7E96B}"/>
                </a:ext>
              </a:extLst>
            </p:cNvPr>
            <p:cNvSpPr/>
            <p:nvPr/>
          </p:nvSpPr>
          <p:spPr>
            <a:xfrm>
              <a:off x="11254740" y="1592581"/>
              <a:ext cx="3474720" cy="4122418"/>
            </a:xfrm>
            <a:prstGeom prst="roundRect">
              <a:avLst>
                <a:gd name="adj" fmla="val 369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9D362CB-0D04-124B-B872-3AC0D8C08A46}"/>
              </a:ext>
            </a:extLst>
          </p:cNvPr>
          <p:cNvSpPr/>
          <p:nvPr/>
        </p:nvSpPr>
        <p:spPr>
          <a:xfrm>
            <a:off x="685800" y="1819394"/>
            <a:ext cx="624840" cy="741487"/>
          </a:xfrm>
          <a:prstGeom prst="roundRect">
            <a:avLst>
              <a:gd name="adj" fmla="val 11332"/>
            </a:avLst>
          </a:prstGeom>
          <a:solidFill>
            <a:srgbClr val="81BA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2194366B-F253-8397-0ED1-55B21E70E3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39841" y="1924613"/>
            <a:ext cx="509144" cy="509144"/>
          </a:xfrm>
          <a:prstGeom prst="rect">
            <a:avLst/>
          </a:prstGeom>
        </p:spPr>
      </p:pic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18A78654-FE00-1A36-A1B2-9BF7B077B0D1}"/>
              </a:ext>
            </a:extLst>
          </p:cNvPr>
          <p:cNvSpPr/>
          <p:nvPr/>
        </p:nvSpPr>
        <p:spPr>
          <a:xfrm>
            <a:off x="6460838" y="1819393"/>
            <a:ext cx="624840" cy="741487"/>
          </a:xfrm>
          <a:prstGeom prst="roundRect">
            <a:avLst>
              <a:gd name="adj" fmla="val 11332"/>
            </a:avLst>
          </a:prstGeom>
          <a:solidFill>
            <a:srgbClr val="81BA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00FBD1AE-297F-5069-8EF7-CC3243D6FC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518686" y="1922520"/>
            <a:ext cx="509144" cy="509144"/>
          </a:xfrm>
          <a:prstGeom prst="rect">
            <a:avLst/>
          </a:prstGeom>
        </p:spPr>
      </p:pic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0D427466-9CFD-508D-4514-C9DF3CEBF381}"/>
              </a:ext>
            </a:extLst>
          </p:cNvPr>
          <p:cNvSpPr/>
          <p:nvPr/>
        </p:nvSpPr>
        <p:spPr>
          <a:xfrm>
            <a:off x="3573869" y="1819394"/>
            <a:ext cx="624840" cy="741487"/>
          </a:xfrm>
          <a:prstGeom prst="roundRect">
            <a:avLst>
              <a:gd name="adj" fmla="val 11332"/>
            </a:avLst>
          </a:prstGeom>
          <a:solidFill>
            <a:srgbClr val="81BA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285C51A4-2DB0-C341-E988-0E1F7AF4BDE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3645727" y="1911046"/>
            <a:ext cx="509144" cy="509144"/>
          </a:xfrm>
          <a:prstGeom prst="rect">
            <a:avLst/>
          </a:prstGeom>
        </p:spPr>
      </p:pic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E330E4EE-BDA5-3BF1-8F2D-BF4054985817}"/>
              </a:ext>
            </a:extLst>
          </p:cNvPr>
          <p:cNvSpPr/>
          <p:nvPr/>
        </p:nvSpPr>
        <p:spPr>
          <a:xfrm>
            <a:off x="9242853" y="1819394"/>
            <a:ext cx="624840" cy="741487"/>
          </a:xfrm>
          <a:prstGeom prst="roundRect">
            <a:avLst>
              <a:gd name="adj" fmla="val 11332"/>
            </a:avLst>
          </a:prstGeom>
          <a:solidFill>
            <a:srgbClr val="81BA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Graphic 27">
            <a:extLst>
              <a:ext uri="{FF2B5EF4-FFF2-40B4-BE49-F238E27FC236}">
                <a16:creationId xmlns:a16="http://schemas.microsoft.com/office/drawing/2014/main" id="{D2221AE9-9294-FA33-B2D9-27962AC86B1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9296894" y="1924613"/>
            <a:ext cx="509144" cy="509144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65C504E3-A419-7788-A8E2-6EBAAEB39BB4}"/>
              </a:ext>
            </a:extLst>
          </p:cNvPr>
          <p:cNvSpPr txBox="1"/>
          <p:nvPr/>
        </p:nvSpPr>
        <p:spPr>
          <a:xfrm>
            <a:off x="603115" y="2823396"/>
            <a:ext cx="216294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42915" eaLnBrk="0" fontAlgn="base" hangingPunct="0">
              <a:spcBef>
                <a:spcPts val="246"/>
              </a:spcBef>
              <a:spcAft>
                <a:spcPts val="562"/>
              </a:spcAft>
            </a:pPr>
            <a:r>
              <a:rPr lang="en-GB" altLang="en-US" sz="1600" b="1" dirty="0">
                <a:solidFill>
                  <a:srgbClr val="41B64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Global Prevalence of Modern Slavery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578C147-E88D-48CE-4564-11AAC05D70F4}"/>
              </a:ext>
            </a:extLst>
          </p:cNvPr>
          <p:cNvSpPr txBox="1"/>
          <p:nvPr/>
        </p:nvSpPr>
        <p:spPr>
          <a:xfrm>
            <a:off x="603115" y="3547389"/>
            <a:ext cx="2162945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6558" indent="-126558" defTabSz="410751" hangingPunct="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Over 50 million victims exist globally, with highest rates in conflict and authoritarian regions.</a:t>
            </a:r>
            <a:endParaRPr lang="en-US" sz="1400" dirty="0">
              <a:solidFill>
                <a:schemeClr val="bg1"/>
              </a:solidFill>
              <a:latin typeface="Poppins" panose="00000500000000000000" pitchFamily="2" charset="0"/>
              <a:ea typeface="Helvetica Neue"/>
              <a:cs typeface="Poppins" panose="00000500000000000000" pitchFamily="2" charset="0"/>
              <a:sym typeface="Helvetica Neue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8641990-66F2-2645-2A36-A60B5581DDD4}"/>
              </a:ext>
            </a:extLst>
          </p:cNvPr>
          <p:cNvSpPr txBox="1"/>
          <p:nvPr/>
        </p:nvSpPr>
        <p:spPr>
          <a:xfrm>
            <a:off x="6348595" y="2743761"/>
            <a:ext cx="23668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42915" eaLnBrk="0" fontAlgn="base" hangingPunct="0">
              <a:spcBef>
                <a:spcPts val="246"/>
              </a:spcBef>
              <a:spcAft>
                <a:spcPts val="562"/>
              </a:spcAft>
            </a:pPr>
            <a:r>
              <a:rPr lang="en-GB" altLang="en-US" b="1" dirty="0">
                <a:solidFill>
                  <a:srgbClr val="41B64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Supply Chain Challenges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75AC9F7-0866-BE2E-9D40-E740F718F51C}"/>
              </a:ext>
            </a:extLst>
          </p:cNvPr>
          <p:cNvSpPr txBox="1"/>
          <p:nvPr/>
        </p:nvSpPr>
        <p:spPr>
          <a:xfrm>
            <a:off x="6388086" y="3489576"/>
            <a:ext cx="241440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6558" indent="-126558" defTabSz="410751" hangingPunct="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High-risk regions intersect with global supply chains, posing ethical and compliance challenges for businesses.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ED5A3EE-AEF5-4D74-E402-754056A58C03}"/>
              </a:ext>
            </a:extLst>
          </p:cNvPr>
          <p:cNvSpPr txBox="1"/>
          <p:nvPr/>
        </p:nvSpPr>
        <p:spPr>
          <a:xfrm>
            <a:off x="3425855" y="2760367"/>
            <a:ext cx="251117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42915" eaLnBrk="0" fontAlgn="base" hangingPunct="0">
              <a:spcBef>
                <a:spcPts val="246"/>
              </a:spcBef>
              <a:spcAft>
                <a:spcPts val="562"/>
              </a:spcAft>
            </a:pPr>
            <a:r>
              <a:rPr lang="en-GB" altLang="en-US" b="1" dirty="0">
                <a:solidFill>
                  <a:srgbClr val="41B64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Risk Factors Amplifying Slavery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C5695FDE-1F29-85E8-5ACD-74AE64FFC6EE}"/>
              </a:ext>
            </a:extLst>
          </p:cNvPr>
          <p:cNvSpPr txBox="1"/>
          <p:nvPr/>
        </p:nvSpPr>
        <p:spPr>
          <a:xfrm>
            <a:off x="3425855" y="3497927"/>
            <a:ext cx="241440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6558" indent="-126558" defTabSz="410751" hangingPunct="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  <a:latin typeface="Poppins" panose="00000500000000000000" pitchFamily="2" charset="0"/>
                <a:ea typeface="Helvetica Neue"/>
                <a:cs typeface="Poppins" panose="00000500000000000000" pitchFamily="2" charset="0"/>
                <a:sym typeface="Helvetica Neue"/>
              </a:rPr>
              <a:t>Conflict, climate change, economic instability, and governance failures increase exploitation vulnerability.</a:t>
            </a:r>
            <a:endParaRPr lang="en-US" sz="1400" dirty="0">
              <a:solidFill>
                <a:schemeClr val="bg1"/>
              </a:solidFill>
              <a:latin typeface="Poppins" panose="00000500000000000000" pitchFamily="2" charset="0"/>
              <a:ea typeface="Helvetica Neue"/>
              <a:cs typeface="Poppins" panose="00000500000000000000" pitchFamily="2" charset="0"/>
              <a:sym typeface="Helvetica Neue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D655A9DD-D7C2-8DC9-B2D2-6A86DA57A531}"/>
              </a:ext>
            </a:extLst>
          </p:cNvPr>
          <p:cNvSpPr txBox="1"/>
          <p:nvPr/>
        </p:nvSpPr>
        <p:spPr>
          <a:xfrm>
            <a:off x="9221335" y="2823396"/>
            <a:ext cx="21989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42915" eaLnBrk="0" fontAlgn="base" hangingPunct="0">
              <a:spcBef>
                <a:spcPts val="246"/>
              </a:spcBef>
              <a:spcAft>
                <a:spcPts val="562"/>
              </a:spcAft>
            </a:pPr>
            <a:r>
              <a:rPr lang="en-GB" altLang="en-US" b="1" dirty="0">
                <a:solidFill>
                  <a:srgbClr val="41B64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International Response Efforts</a:t>
            </a:r>
            <a:endParaRPr lang="en-GB" altLang="en-US" sz="1800" b="1" dirty="0">
              <a:solidFill>
                <a:srgbClr val="41B64D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4324279-567F-3718-AC57-EB4D642B14C9}"/>
              </a:ext>
            </a:extLst>
          </p:cNvPr>
          <p:cNvSpPr txBox="1"/>
          <p:nvPr/>
        </p:nvSpPr>
        <p:spPr>
          <a:xfrm>
            <a:off x="9221335" y="3547389"/>
            <a:ext cx="216294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6558" indent="-126558" defTabSz="410751" hangingPunct="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Legislative reforms and multi-stakeholder initiatives address modern slavery, but progress is uneven.</a:t>
            </a:r>
          </a:p>
        </p:txBody>
      </p:sp>
      <p:pic>
        <p:nvPicPr>
          <p:cNvPr id="7" name="Picture 6" descr="A blue and green text on a black background&#10;&#10;AI-generated content may be incorrect.">
            <a:extLst>
              <a:ext uri="{FF2B5EF4-FFF2-40B4-BE49-F238E27FC236}">
                <a16:creationId xmlns:a16="http://schemas.microsoft.com/office/drawing/2014/main" id="{7402BEC9-ABE4-24EC-A029-ED7E2AED7D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311"/>
          <a:stretch/>
        </p:blipFill>
        <p:spPr>
          <a:xfrm>
            <a:off x="784860" y="6361904"/>
            <a:ext cx="352606" cy="339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7229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458E65-6344-6066-B852-2367024154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B724CEC-4B02-1785-6F7B-42DD96B37A5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11D7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blue and green text on a black background&#10;&#10;AI-generated content may be incorrect.">
            <a:extLst>
              <a:ext uri="{FF2B5EF4-FFF2-40B4-BE49-F238E27FC236}">
                <a16:creationId xmlns:a16="http://schemas.microsoft.com/office/drawing/2014/main" id="{03F7156F-13A4-BB5E-D553-B4280DED82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311"/>
          <a:stretch/>
        </p:blipFill>
        <p:spPr>
          <a:xfrm>
            <a:off x="11420294" y="6391177"/>
            <a:ext cx="352606" cy="339283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20884D1-3EBA-C4EA-B9E3-7E198BC8F64A}"/>
              </a:ext>
            </a:extLst>
          </p:cNvPr>
          <p:cNvCxnSpPr/>
          <p:nvPr/>
        </p:nvCxnSpPr>
        <p:spPr>
          <a:xfrm>
            <a:off x="1310640" y="6560820"/>
            <a:ext cx="9936480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6A720B2-D306-BF27-ACB6-73D9113A8A44}"/>
              </a:ext>
            </a:extLst>
          </p:cNvPr>
          <p:cNvSpPr/>
          <p:nvPr/>
        </p:nvSpPr>
        <p:spPr>
          <a:xfrm>
            <a:off x="419100" y="1643062"/>
            <a:ext cx="11353800" cy="4029075"/>
          </a:xfrm>
          <a:prstGeom prst="roundRect">
            <a:avLst>
              <a:gd name="adj" fmla="val 6265"/>
            </a:avLst>
          </a:prstGeom>
          <a:noFill/>
          <a:ln w="12700">
            <a:solidFill>
              <a:srgbClr val="81BA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D9F7F02-7E09-E8CA-A86E-14408DC3CA8B}"/>
              </a:ext>
            </a:extLst>
          </p:cNvPr>
          <p:cNvSpPr txBox="1"/>
          <p:nvPr/>
        </p:nvSpPr>
        <p:spPr>
          <a:xfrm>
            <a:off x="2576392" y="4095827"/>
            <a:ext cx="5478500" cy="3317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defTabSz="410751" hangingPunct="0"/>
            <a:endParaRPr lang="en-GB" sz="1687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" name="Title">
            <a:extLst>
              <a:ext uri="{FF2B5EF4-FFF2-40B4-BE49-F238E27FC236}">
                <a16:creationId xmlns:a16="http://schemas.microsoft.com/office/drawing/2014/main" id="{72AED6E3-80B0-24FF-0E0D-60F672D1AEB5}"/>
              </a:ext>
            </a:extLst>
          </p:cNvPr>
          <p:cNvSpPr txBox="1"/>
          <p:nvPr/>
        </p:nvSpPr>
        <p:spPr>
          <a:xfrm>
            <a:off x="419100" y="2354332"/>
            <a:ext cx="11353800" cy="11801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5719" tIns="35719" rIns="35719" bIns="35719" anchor="ctr">
            <a:spAutoFit/>
          </a:bodyPr>
          <a:lstStyle>
            <a:lvl1pPr algn="l">
              <a:defRPr sz="4400" b="0">
                <a:solidFill>
                  <a:srgbClr val="292C5A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 algn="ctr"/>
            <a:r>
              <a:rPr lang="en-GB" sz="7200" b="1" dirty="0">
                <a:gradFill>
                  <a:gsLst>
                    <a:gs pos="0">
                      <a:schemeClr val="bg1">
                        <a:alpha val="10000"/>
                      </a:schemeClr>
                    </a:gs>
                    <a:gs pos="72000">
                      <a:schemeClr val="bg1">
                        <a:alpha val="0"/>
                      </a:schemeClr>
                    </a:gs>
                  </a:gsLst>
                  <a:lin ang="5400000" scaled="0"/>
                </a:gradFill>
                <a:latin typeface="Poppins" panose="00000500000000000000" pitchFamily="2" charset="0"/>
                <a:cs typeface="Poppins" panose="00000500000000000000" pitchFamily="2" charset="0"/>
              </a:rPr>
              <a:t>Resources and Support</a:t>
            </a:r>
            <a:endParaRPr sz="7200" b="1" dirty="0">
              <a:gradFill>
                <a:gsLst>
                  <a:gs pos="0">
                    <a:schemeClr val="bg1">
                      <a:alpha val="10000"/>
                    </a:schemeClr>
                  </a:gs>
                  <a:gs pos="72000">
                    <a:schemeClr val="bg1">
                      <a:alpha val="0"/>
                    </a:schemeClr>
                  </a:gs>
                </a:gsLst>
                <a:lin ang="5400000" scaled="0"/>
              </a:gra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9" name="Title">
            <a:extLst>
              <a:ext uri="{FF2B5EF4-FFF2-40B4-BE49-F238E27FC236}">
                <a16:creationId xmlns:a16="http://schemas.microsoft.com/office/drawing/2014/main" id="{3FB338CF-CDF5-5C71-A939-4A306FE844F7}"/>
              </a:ext>
            </a:extLst>
          </p:cNvPr>
          <p:cNvSpPr txBox="1"/>
          <p:nvPr/>
        </p:nvSpPr>
        <p:spPr>
          <a:xfrm>
            <a:off x="419100" y="3137129"/>
            <a:ext cx="11353800" cy="11801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5719" tIns="35719" rIns="35719" bIns="35719" anchor="ctr">
            <a:spAutoFit/>
          </a:bodyPr>
          <a:lstStyle>
            <a:lvl1pPr algn="l">
              <a:defRPr sz="4400" b="0">
                <a:solidFill>
                  <a:srgbClr val="292C5A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 algn="ctr"/>
            <a:r>
              <a:rPr lang="en-GB" sz="72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Resources and Support</a:t>
            </a:r>
            <a:endParaRPr sz="7200" b="1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0" name="Title">
            <a:extLst>
              <a:ext uri="{FF2B5EF4-FFF2-40B4-BE49-F238E27FC236}">
                <a16:creationId xmlns:a16="http://schemas.microsoft.com/office/drawing/2014/main" id="{298F5E21-860B-098A-4D82-1F778CDFBFF2}"/>
              </a:ext>
            </a:extLst>
          </p:cNvPr>
          <p:cNvSpPr txBox="1"/>
          <p:nvPr/>
        </p:nvSpPr>
        <p:spPr>
          <a:xfrm>
            <a:off x="419100" y="3919926"/>
            <a:ext cx="11353800" cy="11801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5719" tIns="35719" rIns="35719" bIns="35719" anchor="ctr">
            <a:spAutoFit/>
          </a:bodyPr>
          <a:lstStyle>
            <a:lvl1pPr algn="l">
              <a:defRPr sz="4400" b="0">
                <a:solidFill>
                  <a:srgbClr val="292C5A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 algn="ctr"/>
            <a:r>
              <a:rPr lang="en-GB" sz="7200" b="1" dirty="0">
                <a:gradFill>
                  <a:gsLst>
                    <a:gs pos="100000">
                      <a:schemeClr val="bg1">
                        <a:alpha val="10000"/>
                      </a:schemeClr>
                    </a:gs>
                    <a:gs pos="30000">
                      <a:schemeClr val="bg1">
                        <a:alpha val="0"/>
                      </a:schemeClr>
                    </a:gs>
                  </a:gsLst>
                  <a:lin ang="5400000" scaled="0"/>
                </a:gradFill>
                <a:latin typeface="Poppins" panose="00000500000000000000" pitchFamily="2" charset="0"/>
                <a:cs typeface="Poppins" panose="00000500000000000000" pitchFamily="2" charset="0"/>
              </a:rPr>
              <a:t>Resources and Support</a:t>
            </a:r>
            <a:endParaRPr sz="7200" b="1" dirty="0">
              <a:gradFill>
                <a:gsLst>
                  <a:gs pos="100000">
                    <a:schemeClr val="bg1">
                      <a:alpha val="10000"/>
                    </a:schemeClr>
                  </a:gs>
                  <a:gs pos="30000">
                    <a:schemeClr val="bg1">
                      <a:alpha val="0"/>
                    </a:schemeClr>
                  </a:gs>
                </a:gsLst>
                <a:lin ang="5400000" scaled="0"/>
              </a:gra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4C1578B-8CA7-559A-CAA8-113F1D4AA437}"/>
              </a:ext>
            </a:extLst>
          </p:cNvPr>
          <p:cNvSpPr/>
          <p:nvPr/>
        </p:nvSpPr>
        <p:spPr>
          <a:xfrm>
            <a:off x="5371052" y="870902"/>
            <a:ext cx="1449895" cy="1449895"/>
          </a:xfrm>
          <a:prstGeom prst="ellipse">
            <a:avLst/>
          </a:prstGeom>
          <a:solidFill>
            <a:srgbClr val="211D7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8F24253-F80F-973C-F275-CBCF5CAA1131}"/>
              </a:ext>
            </a:extLst>
          </p:cNvPr>
          <p:cNvSpPr/>
          <p:nvPr/>
        </p:nvSpPr>
        <p:spPr>
          <a:xfrm>
            <a:off x="5514801" y="1014650"/>
            <a:ext cx="1162397" cy="1162397"/>
          </a:xfrm>
          <a:prstGeom prst="ellipse">
            <a:avLst/>
          </a:prstGeom>
          <a:noFill/>
          <a:ln w="12700">
            <a:solidFill>
              <a:srgbClr val="81BA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lack and white logo&#10;&#10;AI-generated content may be incorrect.">
            <a:extLst>
              <a:ext uri="{FF2B5EF4-FFF2-40B4-BE49-F238E27FC236}">
                <a16:creationId xmlns:a16="http://schemas.microsoft.com/office/drawing/2014/main" id="{C14AA6A0-CCC0-2933-F812-BF396958CC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1849" y="1185863"/>
            <a:ext cx="875910" cy="817482"/>
          </a:xfrm>
          <a:prstGeom prst="rect">
            <a:avLst/>
          </a:prstGeom>
        </p:spPr>
      </p:pic>
      <p:pic>
        <p:nvPicPr>
          <p:cNvPr id="11" name="Picture 10" descr="A blue and green text on a black background&#10;&#10;AI-generated content may be incorrect.">
            <a:extLst>
              <a:ext uri="{FF2B5EF4-FFF2-40B4-BE49-F238E27FC236}">
                <a16:creationId xmlns:a16="http://schemas.microsoft.com/office/drawing/2014/main" id="{E38458A4-BDFF-BD84-CF46-AD4D0F3B86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311"/>
          <a:stretch/>
        </p:blipFill>
        <p:spPr>
          <a:xfrm>
            <a:off x="784860" y="6391178"/>
            <a:ext cx="352606" cy="339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1000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AFF2C6-F23D-48A3-C48B-09569E9A05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67F67BA9-E7D7-C35F-6656-8232B4199832}"/>
              </a:ext>
            </a:extLst>
          </p:cNvPr>
          <p:cNvSpPr txBox="1"/>
          <p:nvPr/>
        </p:nvSpPr>
        <p:spPr>
          <a:xfrm>
            <a:off x="316006" y="659035"/>
            <a:ext cx="1145689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211D7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Key Contacts </a:t>
            </a:r>
            <a:r>
              <a:rPr lang="en-GB" sz="3200" b="1" dirty="0">
                <a:solidFill>
                  <a:srgbClr val="41B64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and Guidance</a:t>
            </a:r>
          </a:p>
        </p:txBody>
      </p:sp>
      <p:pic>
        <p:nvPicPr>
          <p:cNvPr id="3" name="Picture 2" descr="A blue and green text on a black background&#10;&#10;AI-generated content may be incorrect.">
            <a:extLst>
              <a:ext uri="{FF2B5EF4-FFF2-40B4-BE49-F238E27FC236}">
                <a16:creationId xmlns:a16="http://schemas.microsoft.com/office/drawing/2014/main" id="{575D2B0E-92EF-AD2E-5CFE-2C4BCD24AB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311"/>
          <a:stretch/>
        </p:blipFill>
        <p:spPr>
          <a:xfrm>
            <a:off x="11420294" y="6362700"/>
            <a:ext cx="352606" cy="339283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6133987-C6A8-9DDE-9D56-664DCF2CF50B}"/>
              </a:ext>
            </a:extLst>
          </p:cNvPr>
          <p:cNvCxnSpPr/>
          <p:nvPr/>
        </p:nvCxnSpPr>
        <p:spPr>
          <a:xfrm>
            <a:off x="1310640" y="6560820"/>
            <a:ext cx="9936480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91100A55-592E-C2FB-1966-C76D52BA0F49}"/>
              </a:ext>
            </a:extLst>
          </p:cNvPr>
          <p:cNvGrpSpPr/>
          <p:nvPr/>
        </p:nvGrpSpPr>
        <p:grpSpPr>
          <a:xfrm>
            <a:off x="419100" y="2002274"/>
            <a:ext cx="11353800" cy="3566510"/>
            <a:chOff x="419100" y="1592580"/>
            <a:chExt cx="14310360" cy="4122419"/>
          </a:xfrm>
          <a:solidFill>
            <a:srgbClr val="211D70"/>
          </a:solidFill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C632EB4A-5DC2-D201-BD15-D38380040E1E}"/>
                </a:ext>
              </a:extLst>
            </p:cNvPr>
            <p:cNvSpPr/>
            <p:nvPr/>
          </p:nvSpPr>
          <p:spPr>
            <a:xfrm>
              <a:off x="419100" y="1592581"/>
              <a:ext cx="3474720" cy="4122418"/>
            </a:xfrm>
            <a:prstGeom prst="roundRect">
              <a:avLst>
                <a:gd name="adj" fmla="val 369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801035A7-B785-55F6-CCD8-3BE38BF071EB}"/>
                </a:ext>
              </a:extLst>
            </p:cNvPr>
            <p:cNvSpPr/>
            <p:nvPr/>
          </p:nvSpPr>
          <p:spPr>
            <a:xfrm>
              <a:off x="7645953" y="1592580"/>
              <a:ext cx="3474720" cy="4122418"/>
            </a:xfrm>
            <a:prstGeom prst="roundRect">
              <a:avLst>
                <a:gd name="adj" fmla="val 369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794CB02E-C837-890F-472B-ADD39B3597FA}"/>
                </a:ext>
              </a:extLst>
            </p:cNvPr>
            <p:cNvSpPr/>
            <p:nvPr/>
          </p:nvSpPr>
          <p:spPr>
            <a:xfrm>
              <a:off x="4049268" y="1592581"/>
              <a:ext cx="3474720" cy="4122418"/>
            </a:xfrm>
            <a:prstGeom prst="roundRect">
              <a:avLst>
                <a:gd name="adj" fmla="val 369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812E62B4-61F4-7F29-E08D-344E3C2B6538}"/>
                </a:ext>
              </a:extLst>
            </p:cNvPr>
            <p:cNvSpPr/>
            <p:nvPr/>
          </p:nvSpPr>
          <p:spPr>
            <a:xfrm>
              <a:off x="11254740" y="1592581"/>
              <a:ext cx="3474720" cy="4122418"/>
            </a:xfrm>
            <a:prstGeom prst="roundRect">
              <a:avLst>
                <a:gd name="adj" fmla="val 369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2CE43B4-5173-25F1-AABB-DE4432C9B3FD}"/>
              </a:ext>
            </a:extLst>
          </p:cNvPr>
          <p:cNvSpPr/>
          <p:nvPr/>
        </p:nvSpPr>
        <p:spPr>
          <a:xfrm>
            <a:off x="685800" y="1819394"/>
            <a:ext cx="624840" cy="741487"/>
          </a:xfrm>
          <a:prstGeom prst="roundRect">
            <a:avLst>
              <a:gd name="adj" fmla="val 11332"/>
            </a:avLst>
          </a:prstGeom>
          <a:solidFill>
            <a:srgbClr val="81BA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FDD031EF-CEFA-D99E-FF42-213A0A0D3B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39841" y="1924613"/>
            <a:ext cx="509144" cy="509144"/>
          </a:xfrm>
          <a:prstGeom prst="rect">
            <a:avLst/>
          </a:prstGeom>
        </p:spPr>
      </p:pic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B1D3A812-495A-D5CB-E6DF-B962060604D2}"/>
              </a:ext>
            </a:extLst>
          </p:cNvPr>
          <p:cNvSpPr/>
          <p:nvPr/>
        </p:nvSpPr>
        <p:spPr>
          <a:xfrm>
            <a:off x="6460838" y="1819393"/>
            <a:ext cx="624840" cy="741487"/>
          </a:xfrm>
          <a:prstGeom prst="roundRect">
            <a:avLst>
              <a:gd name="adj" fmla="val 11332"/>
            </a:avLst>
          </a:prstGeom>
          <a:solidFill>
            <a:srgbClr val="81BA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D63B6254-A8B4-1232-E5FE-091023801A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518686" y="1922520"/>
            <a:ext cx="509144" cy="509144"/>
          </a:xfrm>
          <a:prstGeom prst="rect">
            <a:avLst/>
          </a:prstGeom>
        </p:spPr>
      </p:pic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128211A8-9E8C-EE15-9954-CA1031ED23EF}"/>
              </a:ext>
            </a:extLst>
          </p:cNvPr>
          <p:cNvSpPr/>
          <p:nvPr/>
        </p:nvSpPr>
        <p:spPr>
          <a:xfrm>
            <a:off x="3573869" y="1819394"/>
            <a:ext cx="624840" cy="741487"/>
          </a:xfrm>
          <a:prstGeom prst="roundRect">
            <a:avLst>
              <a:gd name="adj" fmla="val 11332"/>
            </a:avLst>
          </a:prstGeom>
          <a:solidFill>
            <a:srgbClr val="81BA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B7810368-0F0C-A505-E0AF-7EF2FF5DE66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3645727" y="1911046"/>
            <a:ext cx="509144" cy="509144"/>
          </a:xfrm>
          <a:prstGeom prst="rect">
            <a:avLst/>
          </a:prstGeom>
        </p:spPr>
      </p:pic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0C03C9F8-2DF8-E808-074B-ECFEAE694E4D}"/>
              </a:ext>
            </a:extLst>
          </p:cNvPr>
          <p:cNvSpPr/>
          <p:nvPr/>
        </p:nvSpPr>
        <p:spPr>
          <a:xfrm>
            <a:off x="9242853" y="1819394"/>
            <a:ext cx="624840" cy="741487"/>
          </a:xfrm>
          <a:prstGeom prst="roundRect">
            <a:avLst>
              <a:gd name="adj" fmla="val 11332"/>
            </a:avLst>
          </a:prstGeom>
          <a:solidFill>
            <a:srgbClr val="81BA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Graphic 27">
            <a:extLst>
              <a:ext uri="{FF2B5EF4-FFF2-40B4-BE49-F238E27FC236}">
                <a16:creationId xmlns:a16="http://schemas.microsoft.com/office/drawing/2014/main" id="{E4C38009-9033-1588-97DF-81E986FB1A9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9296894" y="1924613"/>
            <a:ext cx="509144" cy="509144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79F4019E-9697-DB11-D573-EAC9A1CE931A}"/>
              </a:ext>
            </a:extLst>
          </p:cNvPr>
          <p:cNvSpPr txBox="1"/>
          <p:nvPr/>
        </p:nvSpPr>
        <p:spPr>
          <a:xfrm>
            <a:off x="603115" y="2823396"/>
            <a:ext cx="216294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42915" eaLnBrk="0" fontAlgn="base" hangingPunct="0">
              <a:spcBef>
                <a:spcPts val="246"/>
              </a:spcBef>
              <a:spcAft>
                <a:spcPts val="562"/>
              </a:spcAft>
            </a:pPr>
            <a:r>
              <a:rPr lang="en-GB" altLang="en-US" sz="1600" b="1" dirty="0">
                <a:solidFill>
                  <a:srgbClr val="41B64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Emergency and Helpline Contacts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713C8A0-7019-9C71-1364-2326B86C4C16}"/>
              </a:ext>
            </a:extLst>
          </p:cNvPr>
          <p:cNvSpPr txBox="1"/>
          <p:nvPr/>
        </p:nvSpPr>
        <p:spPr>
          <a:xfrm>
            <a:off x="603115" y="3547389"/>
            <a:ext cx="216294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6558" indent="-126558" defTabSz="410751" hangingPunct="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Access immediate support by calling the Modern Slavery Helpline or dialling 999 for emergencies.</a:t>
            </a:r>
            <a:endParaRPr lang="en-US" sz="1400" dirty="0">
              <a:solidFill>
                <a:schemeClr val="bg1"/>
              </a:solidFill>
              <a:latin typeface="Poppins" panose="00000500000000000000" pitchFamily="2" charset="0"/>
              <a:ea typeface="Helvetica Neue"/>
              <a:cs typeface="Poppins" panose="00000500000000000000" pitchFamily="2" charset="0"/>
              <a:sym typeface="Helvetica Neue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8224B97-B098-5376-844E-6E7539959712}"/>
              </a:ext>
            </a:extLst>
          </p:cNvPr>
          <p:cNvSpPr txBox="1"/>
          <p:nvPr/>
        </p:nvSpPr>
        <p:spPr>
          <a:xfrm>
            <a:off x="6348595" y="2743761"/>
            <a:ext cx="23668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42915" eaLnBrk="0" fontAlgn="base" hangingPunct="0">
              <a:spcBef>
                <a:spcPts val="246"/>
              </a:spcBef>
              <a:spcAft>
                <a:spcPts val="562"/>
              </a:spcAft>
            </a:pPr>
            <a:r>
              <a:rPr lang="en-GB" altLang="en-US" b="1" dirty="0">
                <a:solidFill>
                  <a:srgbClr val="41B64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Government and Global Guidance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3D65DB0-CEBC-D1A6-9EEB-3A77B5BD777C}"/>
              </a:ext>
            </a:extLst>
          </p:cNvPr>
          <p:cNvSpPr txBox="1"/>
          <p:nvPr/>
        </p:nvSpPr>
        <p:spPr>
          <a:xfrm>
            <a:off x="6388086" y="3489576"/>
            <a:ext cx="241440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6558" indent="-126558" defTabSz="410751" hangingPunct="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Updated government guidelines and the Global Slavery Index offer legal information and international insights.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DD73C4F-FE43-C706-A748-E2681698AA6F}"/>
              </a:ext>
            </a:extLst>
          </p:cNvPr>
          <p:cNvSpPr txBox="1"/>
          <p:nvPr/>
        </p:nvSpPr>
        <p:spPr>
          <a:xfrm>
            <a:off x="3425855" y="2760367"/>
            <a:ext cx="251117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42915" eaLnBrk="0" fontAlgn="base" hangingPunct="0">
              <a:spcBef>
                <a:spcPts val="246"/>
              </a:spcBef>
              <a:spcAft>
                <a:spcPts val="562"/>
              </a:spcAft>
            </a:pPr>
            <a:r>
              <a:rPr lang="en-GB" altLang="en-US" b="1" dirty="0">
                <a:solidFill>
                  <a:srgbClr val="41B64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Local Safeguarding and NGOs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02674AD-D9CD-6F2D-0FF9-D620EFC7B379}"/>
              </a:ext>
            </a:extLst>
          </p:cNvPr>
          <p:cNvSpPr txBox="1"/>
          <p:nvPr/>
        </p:nvSpPr>
        <p:spPr>
          <a:xfrm>
            <a:off x="3425855" y="3497927"/>
            <a:ext cx="2414405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6558" indent="-126558" defTabSz="410751" hangingPunct="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  <a:latin typeface="Poppins" panose="00000500000000000000" pitchFamily="2" charset="0"/>
                <a:ea typeface="Helvetica Neue"/>
                <a:cs typeface="Poppins" panose="00000500000000000000" pitchFamily="2" charset="0"/>
                <a:sym typeface="Helvetica Neue"/>
              </a:rPr>
              <a:t>Local safeguarding teams and specialised NGOs provide vital assistance and protection for victims.</a:t>
            </a:r>
            <a:endParaRPr lang="en-US" sz="1400" dirty="0">
              <a:solidFill>
                <a:schemeClr val="bg1"/>
              </a:solidFill>
              <a:latin typeface="Poppins" panose="00000500000000000000" pitchFamily="2" charset="0"/>
              <a:ea typeface="Helvetica Neue"/>
              <a:cs typeface="Poppins" panose="00000500000000000000" pitchFamily="2" charset="0"/>
              <a:sym typeface="Helvetica Neue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DFFA0959-6BE9-D4A0-FEEE-853A9943A41F}"/>
              </a:ext>
            </a:extLst>
          </p:cNvPr>
          <p:cNvSpPr txBox="1"/>
          <p:nvPr/>
        </p:nvSpPr>
        <p:spPr>
          <a:xfrm>
            <a:off x="9221335" y="2823396"/>
            <a:ext cx="219895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42915" eaLnBrk="0" fontAlgn="base" hangingPunct="0">
              <a:spcBef>
                <a:spcPts val="246"/>
              </a:spcBef>
              <a:spcAft>
                <a:spcPts val="562"/>
              </a:spcAft>
            </a:pPr>
            <a:r>
              <a:rPr lang="en-GB" altLang="en-US" sz="1600" b="1" dirty="0">
                <a:solidFill>
                  <a:srgbClr val="41B64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Business Compliance Tools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AA176732-16F4-584E-1828-55D2F056F7C4}"/>
              </a:ext>
            </a:extLst>
          </p:cNvPr>
          <p:cNvSpPr txBox="1"/>
          <p:nvPr/>
        </p:nvSpPr>
        <p:spPr>
          <a:xfrm>
            <a:off x="9221335" y="3547389"/>
            <a:ext cx="2162945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6558" indent="-126558" defTabSz="410751" hangingPunct="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Industry associations provide tools and frameworks to help businesses comply with ethical standards.</a:t>
            </a:r>
          </a:p>
        </p:txBody>
      </p:sp>
      <p:pic>
        <p:nvPicPr>
          <p:cNvPr id="7" name="Picture 6" descr="A blue and green text on a black background&#10;&#10;AI-generated content may be incorrect.">
            <a:extLst>
              <a:ext uri="{FF2B5EF4-FFF2-40B4-BE49-F238E27FC236}">
                <a16:creationId xmlns:a16="http://schemas.microsoft.com/office/drawing/2014/main" id="{4C9D5826-4218-416E-0A03-97919CC539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311"/>
          <a:stretch/>
        </p:blipFill>
        <p:spPr>
          <a:xfrm>
            <a:off x="784860" y="6361904"/>
            <a:ext cx="352606" cy="339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8240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763E8C-2299-8B35-D72E-19DD10485E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7C7C3F8-12BB-9715-9DC0-BFE22FB1382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11D7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blue and green text on a black background&#10;&#10;AI-generated content may be incorrect.">
            <a:extLst>
              <a:ext uri="{FF2B5EF4-FFF2-40B4-BE49-F238E27FC236}">
                <a16:creationId xmlns:a16="http://schemas.microsoft.com/office/drawing/2014/main" id="{DAF62D95-D222-73CC-111A-978B7B6B75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311"/>
          <a:stretch/>
        </p:blipFill>
        <p:spPr>
          <a:xfrm>
            <a:off x="11420294" y="6362700"/>
            <a:ext cx="352606" cy="339283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A46DD4D-327F-55B3-F25E-60DAC2F56A6A}"/>
              </a:ext>
            </a:extLst>
          </p:cNvPr>
          <p:cNvCxnSpPr/>
          <p:nvPr/>
        </p:nvCxnSpPr>
        <p:spPr>
          <a:xfrm>
            <a:off x="1310640" y="6560820"/>
            <a:ext cx="9936480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A yellow background with red letters&#10;&#10;AI-generated content may be incorrect.">
            <a:extLst>
              <a:ext uri="{FF2B5EF4-FFF2-40B4-BE49-F238E27FC236}">
                <a16:creationId xmlns:a16="http://schemas.microsoft.com/office/drawing/2014/main" id="{B9A9ABAF-5658-2AF8-CAA0-7DC46585E3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1" y="6362701"/>
            <a:ext cx="656982" cy="41910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8A74C0C-E492-0253-B300-78AE17B141CE}"/>
              </a:ext>
            </a:extLst>
          </p:cNvPr>
          <p:cNvSpPr/>
          <p:nvPr/>
        </p:nvSpPr>
        <p:spPr>
          <a:xfrm>
            <a:off x="419100" y="1643062"/>
            <a:ext cx="11353800" cy="4029075"/>
          </a:xfrm>
          <a:prstGeom prst="roundRect">
            <a:avLst>
              <a:gd name="adj" fmla="val 6265"/>
            </a:avLst>
          </a:prstGeom>
          <a:noFill/>
          <a:ln w="12700">
            <a:solidFill>
              <a:srgbClr val="81BA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A8D15F1-38B1-F3DB-6764-69F205FB131B}"/>
              </a:ext>
            </a:extLst>
          </p:cNvPr>
          <p:cNvSpPr txBox="1"/>
          <p:nvPr/>
        </p:nvSpPr>
        <p:spPr>
          <a:xfrm>
            <a:off x="2576392" y="4095827"/>
            <a:ext cx="5478500" cy="3317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defTabSz="410751" hangingPunct="0"/>
            <a:endParaRPr lang="en-GB" sz="1687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" name="Title">
            <a:extLst>
              <a:ext uri="{FF2B5EF4-FFF2-40B4-BE49-F238E27FC236}">
                <a16:creationId xmlns:a16="http://schemas.microsoft.com/office/drawing/2014/main" id="{E119F5BC-B1F0-CF35-7B0D-E2A7C7021077}"/>
              </a:ext>
            </a:extLst>
          </p:cNvPr>
          <p:cNvSpPr txBox="1"/>
          <p:nvPr/>
        </p:nvSpPr>
        <p:spPr>
          <a:xfrm>
            <a:off x="419100" y="2169666"/>
            <a:ext cx="11353800" cy="1549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5719" tIns="35719" rIns="35719" bIns="35719" anchor="ctr">
            <a:spAutoFit/>
          </a:bodyPr>
          <a:lstStyle>
            <a:lvl1pPr algn="l">
              <a:defRPr sz="4400" b="0">
                <a:solidFill>
                  <a:srgbClr val="292C5A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 algn="ctr"/>
            <a:r>
              <a:rPr lang="en-GB" sz="9600" b="1" dirty="0">
                <a:gradFill>
                  <a:gsLst>
                    <a:gs pos="0">
                      <a:schemeClr val="bg1">
                        <a:alpha val="10000"/>
                      </a:schemeClr>
                    </a:gs>
                    <a:gs pos="72000">
                      <a:schemeClr val="bg1">
                        <a:alpha val="0"/>
                      </a:schemeClr>
                    </a:gs>
                  </a:gsLst>
                  <a:lin ang="5400000" scaled="0"/>
                </a:gradFill>
                <a:latin typeface="Poppins" panose="00000500000000000000" pitchFamily="2" charset="0"/>
                <a:cs typeface="Poppins" panose="00000500000000000000" pitchFamily="2" charset="0"/>
              </a:rPr>
              <a:t>Questions?</a:t>
            </a:r>
          </a:p>
        </p:txBody>
      </p:sp>
      <p:sp>
        <p:nvSpPr>
          <p:cNvPr id="9" name="Title">
            <a:extLst>
              <a:ext uri="{FF2B5EF4-FFF2-40B4-BE49-F238E27FC236}">
                <a16:creationId xmlns:a16="http://schemas.microsoft.com/office/drawing/2014/main" id="{1FDA7E4C-76FA-9CB3-B11C-8E23EFBFCF13}"/>
              </a:ext>
            </a:extLst>
          </p:cNvPr>
          <p:cNvSpPr txBox="1"/>
          <p:nvPr/>
        </p:nvSpPr>
        <p:spPr>
          <a:xfrm>
            <a:off x="419100" y="2952463"/>
            <a:ext cx="11353800" cy="1549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5719" tIns="35719" rIns="35719" bIns="35719" anchor="ctr">
            <a:spAutoFit/>
          </a:bodyPr>
          <a:lstStyle>
            <a:lvl1pPr algn="l">
              <a:defRPr sz="4400" b="0">
                <a:solidFill>
                  <a:srgbClr val="292C5A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 algn="ctr"/>
            <a:r>
              <a:rPr lang="en-GB" sz="96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Questions?</a:t>
            </a:r>
          </a:p>
        </p:txBody>
      </p:sp>
      <p:sp>
        <p:nvSpPr>
          <p:cNvPr id="10" name="Title">
            <a:extLst>
              <a:ext uri="{FF2B5EF4-FFF2-40B4-BE49-F238E27FC236}">
                <a16:creationId xmlns:a16="http://schemas.microsoft.com/office/drawing/2014/main" id="{4E06C69D-0576-67C2-6F06-748DDF95C558}"/>
              </a:ext>
            </a:extLst>
          </p:cNvPr>
          <p:cNvSpPr txBox="1"/>
          <p:nvPr/>
        </p:nvSpPr>
        <p:spPr>
          <a:xfrm>
            <a:off x="419100" y="3735260"/>
            <a:ext cx="11353800" cy="1549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5719" tIns="35719" rIns="35719" bIns="35719" anchor="ctr">
            <a:spAutoFit/>
          </a:bodyPr>
          <a:lstStyle>
            <a:lvl1pPr algn="l">
              <a:defRPr sz="4400" b="0">
                <a:solidFill>
                  <a:srgbClr val="292C5A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 algn="ctr"/>
            <a:r>
              <a:rPr lang="en-GB" sz="9600" b="1" dirty="0">
                <a:gradFill>
                  <a:gsLst>
                    <a:gs pos="100000">
                      <a:schemeClr val="bg1">
                        <a:alpha val="10000"/>
                      </a:schemeClr>
                    </a:gs>
                    <a:gs pos="30000">
                      <a:schemeClr val="bg1">
                        <a:alpha val="0"/>
                      </a:schemeClr>
                    </a:gs>
                  </a:gsLst>
                  <a:lin ang="5400000" scaled="0"/>
                </a:gradFill>
                <a:latin typeface="Poppins" panose="00000500000000000000" pitchFamily="2" charset="0"/>
                <a:cs typeface="Poppins" panose="00000500000000000000" pitchFamily="2" charset="0"/>
              </a:rPr>
              <a:t>Questions?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FD64F05-C753-3901-1F1F-1C3E2ADA4937}"/>
              </a:ext>
            </a:extLst>
          </p:cNvPr>
          <p:cNvSpPr/>
          <p:nvPr/>
        </p:nvSpPr>
        <p:spPr>
          <a:xfrm>
            <a:off x="5371052" y="870902"/>
            <a:ext cx="1449895" cy="1449895"/>
          </a:xfrm>
          <a:prstGeom prst="ellipse">
            <a:avLst/>
          </a:prstGeom>
          <a:solidFill>
            <a:srgbClr val="211D7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8E58F422-6038-666A-E0E5-A2C02C21DF22}"/>
              </a:ext>
            </a:extLst>
          </p:cNvPr>
          <p:cNvSpPr/>
          <p:nvPr/>
        </p:nvSpPr>
        <p:spPr>
          <a:xfrm>
            <a:off x="5514801" y="1014650"/>
            <a:ext cx="1162397" cy="1162397"/>
          </a:xfrm>
          <a:prstGeom prst="ellipse">
            <a:avLst/>
          </a:prstGeom>
          <a:noFill/>
          <a:ln w="12700">
            <a:solidFill>
              <a:srgbClr val="81BA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6C04FD2A-DE31-517D-148C-E12BF2824E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730920" y="1225558"/>
            <a:ext cx="730160" cy="73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1105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682</TotalTime>
  <Words>791</Words>
  <Application>Microsoft Office PowerPoint</Application>
  <PresentationFormat>Widescreen</PresentationFormat>
  <Paragraphs>107</Paragraphs>
  <Slides>20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Aptos Display</vt:lpstr>
      <vt:lpstr>Aptos</vt:lpstr>
      <vt:lpstr>Helvetica Neue</vt:lpstr>
      <vt:lpstr>Poppins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junaid shaukat</dc:creator>
  <cp:lastModifiedBy>Stephen Kevan</cp:lastModifiedBy>
  <cp:revision>83</cp:revision>
  <dcterms:created xsi:type="dcterms:W3CDTF">2025-03-19T12:41:22Z</dcterms:created>
  <dcterms:modified xsi:type="dcterms:W3CDTF">2025-11-27T10:31:39Z</dcterms:modified>
</cp:coreProperties>
</file>